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y="5143500" cx="9144000"/>
  <p:notesSz cx="6858000" cy="9144000"/>
  <p:embeddedFontLst>
    <p:embeddedFont>
      <p:font typeface="Amatic SC"/>
      <p:regular r:id="rId14"/>
      <p:bold r:id="rId15"/>
    </p:embeddedFont>
    <p:embeddedFont>
      <p:font typeface="Source Code Pro"/>
      <p:regular r:id="rId16"/>
      <p:bold r:id="rId17"/>
      <p:italic r:id="rId18"/>
      <p:boldItalic r:id="rId1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AmaticSC-bold.fntdata"/><Relationship Id="rId14" Type="http://schemas.openxmlformats.org/officeDocument/2006/relationships/font" Target="fonts/AmaticSC-regular.fntdata"/><Relationship Id="rId17" Type="http://schemas.openxmlformats.org/officeDocument/2006/relationships/font" Target="fonts/SourceCodePro-bold.fntdata"/><Relationship Id="rId16" Type="http://schemas.openxmlformats.org/officeDocument/2006/relationships/font" Target="fonts/SourceCodePro-regular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SourceCodePro-boldItalic.fntdata"/><Relationship Id="rId6" Type="http://schemas.openxmlformats.org/officeDocument/2006/relationships/slide" Target="slides/slide1.xml"/><Relationship Id="rId18" Type="http://schemas.openxmlformats.org/officeDocument/2006/relationships/font" Target="fonts/SourceCodePro-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" name="Google Shape;54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90567a75f3_0_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90567a75f3_0_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90567a75f3_0_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90567a75f3_0_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90567a75f3_0_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90567a75f3_0_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90567a75f3_0_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90567a75f3_0_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90567a75f3_0_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g90567a75f3_0_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90567a75f3_0_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90567a75f3_0_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90567a75f3_0_8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90567a75f3_0_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0" y="0"/>
            <a:ext cx="9144000" cy="3429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 txBox="1"/>
          <p:nvPr>
            <p:ph type="ctrTitle"/>
          </p:nvPr>
        </p:nvSpPr>
        <p:spPr>
          <a:xfrm>
            <a:off x="311700" y="392150"/>
            <a:ext cx="8520600" cy="2690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1pPr>
            <a:lvl2pPr lvl="1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2pPr>
            <a:lvl3pPr lvl="2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3pPr>
            <a:lvl4pPr lvl="3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4pPr>
            <a:lvl5pPr lvl="4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5pPr>
            <a:lvl6pPr lvl="5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6pPr>
            <a:lvl7pPr lvl="6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7pPr>
            <a:lvl8pPr lvl="7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8pPr>
            <a:lvl9pPr lvl="8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9pPr>
          </a:lstStyle>
          <a:p/>
        </p:txBody>
      </p:sp>
      <p:sp>
        <p:nvSpPr>
          <p:cNvPr id="12" name="Google Shape;12;p2"/>
          <p:cNvSpPr txBox="1"/>
          <p:nvPr>
            <p:ph idx="1" type="subTitle"/>
          </p:nvPr>
        </p:nvSpPr>
        <p:spPr>
          <a:xfrm>
            <a:off x="311700" y="3890400"/>
            <a:ext cx="8520600" cy="70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13" name="Google Shape;13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dk1"/>
        </a:solidFill>
      </p:bgPr>
    </p:bg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/>
          <p:nvPr>
            <p:ph type="title"/>
          </p:nvPr>
        </p:nvSpPr>
        <p:spPr>
          <a:xfrm>
            <a:off x="2802750" y="802500"/>
            <a:ext cx="3538500" cy="3538500"/>
          </a:xfrm>
          <a:prstGeom prst="rect">
            <a:avLst/>
          </a:prstGeom>
          <a:solidFill>
            <a:srgbClr val="FFFFFF"/>
          </a:solidFill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" type="body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23" name="Google Shape;23;p5"/>
          <p:cNvSpPr txBox="1"/>
          <p:nvPr>
            <p:ph idx="1" type="body"/>
          </p:nvPr>
        </p:nvSpPr>
        <p:spPr>
          <a:xfrm>
            <a:off x="311700" y="1228675"/>
            <a:ext cx="39999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2" type="body"/>
          </p:nvPr>
        </p:nvSpPr>
        <p:spPr>
          <a:xfrm>
            <a:off x="4832400" y="1228675"/>
            <a:ext cx="39999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5" name="Google Shape;25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6"/>
          <p:cNvSpPr txBox="1"/>
          <p:nvPr>
            <p:ph type="title"/>
          </p:nvPr>
        </p:nvSpPr>
        <p:spPr>
          <a:xfrm>
            <a:off x="304800" y="309350"/>
            <a:ext cx="8537700" cy="74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/>
        </p:txBody>
      </p:sp>
      <p:sp>
        <p:nvSpPr>
          <p:cNvPr id="28" name="Google Shape;28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9pPr>
          </a:lstStyle>
          <a:p/>
        </p:txBody>
      </p:sp>
      <p:sp>
        <p:nvSpPr>
          <p:cNvPr id="31" name="Google Shape;31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2" name="Google Shape;32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accent4"/>
        </a:solidFill>
      </p:bgPr>
    </p:bg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5" name="Google Shape;35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9"/>
          <p:cNvSpPr/>
          <p:nvPr/>
        </p:nvSpPr>
        <p:spPr>
          <a:xfrm>
            <a:off x="4572000" y="-2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38" name="Google Shape;38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9" name="Google Shape;39;p9"/>
          <p:cNvSpPr txBox="1"/>
          <p:nvPr>
            <p:ph type="title"/>
          </p:nvPr>
        </p:nvSpPr>
        <p:spPr>
          <a:xfrm>
            <a:off x="265500" y="1081400"/>
            <a:ext cx="4045200" cy="1710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1pPr>
            <a:lvl2pPr lvl="1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2pPr>
            <a:lvl3pPr lvl="2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3pPr>
            <a:lvl4pPr lvl="3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4pPr>
            <a:lvl5pPr lvl="4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5pPr>
            <a:lvl6pPr lvl="5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6pPr>
            <a:lvl7pPr lvl="6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7pPr>
            <a:lvl8pPr lvl="7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8pPr>
            <a:lvl9pPr lvl="8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9pPr>
          </a:lstStyle>
          <a:p/>
        </p:txBody>
      </p:sp>
      <p:sp>
        <p:nvSpPr>
          <p:cNvPr id="40" name="Google Shape;40;p9"/>
          <p:cNvSpPr txBox="1"/>
          <p:nvPr>
            <p:ph idx="1" type="subTitle"/>
          </p:nvPr>
        </p:nvSpPr>
        <p:spPr>
          <a:xfrm>
            <a:off x="265500" y="2845223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41" name="Google Shape;41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9pPr>
          </a:lstStyle>
          <a:p/>
        </p:txBody>
      </p:sp>
      <p:sp>
        <p:nvSpPr>
          <p:cNvPr id="42" name="Google Shape;42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0"/>
          <p:cNvSpPr txBox="1"/>
          <p:nvPr>
            <p:ph idx="1" type="body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matic SC"/>
              <a:buNone/>
              <a:defRPr b="1" sz="24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</a:lstStyle>
          <a:p/>
        </p:txBody>
      </p:sp>
      <p:sp>
        <p:nvSpPr>
          <p:cNvPr id="45" name="Google Shape;45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/>
          <p:nvPr>
            <p:ph hasCustomPrompt="1" type="title"/>
          </p:nvPr>
        </p:nvSpPr>
        <p:spPr>
          <a:xfrm>
            <a:off x="311700" y="1240275"/>
            <a:ext cx="8520600" cy="1981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9pPr>
          </a:lstStyle>
          <a:p>
            <a:r>
              <a:t>xx%</a:t>
            </a:r>
          </a:p>
        </p:txBody>
      </p:sp>
      <p:sp>
        <p:nvSpPr>
          <p:cNvPr id="48" name="Google Shape;48;p11"/>
          <p:cNvSpPr txBox="1"/>
          <p:nvPr>
            <p:ph idx="1" type="body"/>
          </p:nvPr>
        </p:nvSpPr>
        <p:spPr>
          <a:xfrm>
            <a:off x="311700" y="33046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9pPr>
          </a:lstStyle>
          <a:p/>
        </p:txBody>
      </p:sp>
      <p:sp>
        <p:nvSpPr>
          <p:cNvPr id="49" name="Google Shape;49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beach-day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Source Code Pro"/>
              <a:buChar char="●"/>
              <a:defRPr sz="18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lvl="1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lvl="2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lvl="3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lvl="4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lvl="5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lvl="6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lvl="7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lvl="8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3"/>
          <p:cNvSpPr txBox="1"/>
          <p:nvPr>
            <p:ph type="ctrTitle"/>
          </p:nvPr>
        </p:nvSpPr>
        <p:spPr>
          <a:xfrm>
            <a:off x="311700" y="392150"/>
            <a:ext cx="8520600" cy="2690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Grammar time!</a:t>
            </a:r>
            <a:endParaRPr/>
          </a:p>
        </p:txBody>
      </p:sp>
      <p:sp>
        <p:nvSpPr>
          <p:cNvPr id="57" name="Google Shape;57;p13"/>
          <p:cNvSpPr txBox="1"/>
          <p:nvPr>
            <p:ph idx="1" type="subTitle"/>
          </p:nvPr>
        </p:nvSpPr>
        <p:spPr>
          <a:xfrm>
            <a:off x="311700" y="3890400"/>
            <a:ext cx="8520600" cy="70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문법 시간이에요!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4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-고</a:t>
            </a:r>
            <a:endParaRPr/>
          </a:p>
        </p:txBody>
      </p:sp>
      <p:sp>
        <p:nvSpPr>
          <p:cNvPr id="63" name="Google Shape;63;p14"/>
          <p:cNvSpPr txBox="1"/>
          <p:nvPr>
            <p:ph idx="1" type="body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Both 그리고 and -고 mean ‘and’.  그리고 is used between two sentences, and ‘-고’ is </a:t>
            </a:r>
            <a:r>
              <a:rPr lang="en" u="sng"/>
              <a:t>attached</a:t>
            </a:r>
            <a:r>
              <a:rPr lang="en"/>
              <a:t> to a verb stem or an adjective stem.  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200"/>
              <a:t>For example:</a:t>
            </a:r>
            <a:endParaRPr sz="12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200"/>
              <a:t>이 가방이 싸요. 그리고 예뻐요.</a:t>
            </a:r>
            <a:endParaRPr sz="12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200"/>
              <a:t>(This bag is cheap. And pretty.)</a:t>
            </a:r>
            <a:endParaRPr sz="12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200"/>
              <a:t>이 가방이 싸고 예뻐요.</a:t>
            </a:r>
            <a:endParaRPr sz="1200"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1200"/>
              <a:t>(This bag is cheap and pretty.)</a:t>
            </a:r>
            <a:endParaRPr sz="12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5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cont’</a:t>
            </a:r>
            <a:endParaRPr/>
          </a:p>
        </p:txBody>
      </p:sp>
      <p:sp>
        <p:nvSpPr>
          <p:cNvPr id="69" name="Google Shape;69;p15"/>
          <p:cNvSpPr txBox="1"/>
          <p:nvPr>
            <p:ph idx="1" type="body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50">
                <a:highlight>
                  <a:srgbClr val="FFFFFF"/>
                </a:highlight>
              </a:rPr>
              <a:t>형은 노래를 잘해요. </a:t>
            </a:r>
            <a:r>
              <a:rPr b="1" lang="en" sz="1350">
                <a:solidFill>
                  <a:srgbClr val="993300"/>
                </a:solidFill>
                <a:highlight>
                  <a:srgbClr val="FFFFFF"/>
                </a:highlight>
              </a:rPr>
              <a:t>그리고</a:t>
            </a:r>
            <a:r>
              <a:rPr lang="en" sz="1350">
                <a:solidFill>
                  <a:srgbClr val="993300"/>
                </a:solidFill>
                <a:highlight>
                  <a:srgbClr val="FFFFFF"/>
                </a:highlight>
              </a:rPr>
              <a:t> </a:t>
            </a:r>
            <a:r>
              <a:rPr lang="en" sz="1350">
                <a:highlight>
                  <a:srgbClr val="FFFFFF"/>
                </a:highlight>
              </a:rPr>
              <a:t>저는 운동을 잘해요.</a:t>
            </a:r>
            <a:endParaRPr sz="1350"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350">
                <a:highlight>
                  <a:srgbClr val="FFFFFF"/>
                </a:highlight>
              </a:rPr>
              <a:t>(My older brother is good at singing. And I am good at sports.)</a:t>
            </a:r>
            <a:endParaRPr sz="1350"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1350"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350">
                <a:highlight>
                  <a:srgbClr val="FFFFFF"/>
                </a:highlight>
              </a:rPr>
              <a:t>형은 노래를 잘하</a:t>
            </a:r>
            <a:r>
              <a:rPr b="1" lang="en" sz="1350">
                <a:solidFill>
                  <a:srgbClr val="3366FF"/>
                </a:solidFill>
                <a:highlight>
                  <a:srgbClr val="FFFFFF"/>
                </a:highlight>
              </a:rPr>
              <a:t>고</a:t>
            </a:r>
            <a:r>
              <a:rPr lang="en" sz="1350">
                <a:highlight>
                  <a:srgbClr val="FFFFFF"/>
                </a:highlight>
              </a:rPr>
              <a:t> 저는 운동을 잘해요.</a:t>
            </a:r>
            <a:endParaRPr sz="1350"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1350">
                <a:highlight>
                  <a:srgbClr val="FFFFFF"/>
                </a:highlight>
              </a:rPr>
              <a:t>(My older brother is good at singing and I am good at sports.)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6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-고</a:t>
            </a:r>
            <a:endParaRPr/>
          </a:p>
        </p:txBody>
      </p:sp>
      <p:sp>
        <p:nvSpPr>
          <p:cNvPr id="75" name="Google Shape;75;p16"/>
          <p:cNvSpPr txBox="1"/>
          <p:nvPr>
            <p:ph idx="1" type="body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50">
                <a:highlight>
                  <a:srgbClr val="FFFFFF"/>
                </a:highlight>
              </a:rPr>
              <a:t>It can also mean ‘and then’ which is an order of two verbs:</a:t>
            </a:r>
            <a:endParaRPr sz="1350"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1350"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250">
                <a:highlight>
                  <a:srgbClr val="FFFFFF"/>
                </a:highlight>
              </a:rPr>
              <a:t>Example:</a:t>
            </a:r>
            <a:endParaRPr sz="1250"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250">
                <a:highlight>
                  <a:srgbClr val="FFFFFF"/>
                </a:highlight>
              </a:rPr>
              <a:t>점심을 먹었어요. </a:t>
            </a:r>
            <a:r>
              <a:rPr b="1" lang="en" sz="1250">
                <a:solidFill>
                  <a:srgbClr val="993300"/>
                </a:solidFill>
                <a:highlight>
                  <a:srgbClr val="FFFFFF"/>
                </a:highlight>
              </a:rPr>
              <a:t>그리고</a:t>
            </a:r>
            <a:r>
              <a:rPr lang="en" sz="1250">
                <a:solidFill>
                  <a:srgbClr val="993300"/>
                </a:solidFill>
                <a:highlight>
                  <a:srgbClr val="FFFFFF"/>
                </a:highlight>
              </a:rPr>
              <a:t> </a:t>
            </a:r>
            <a:r>
              <a:rPr lang="en" sz="1250">
                <a:highlight>
                  <a:srgbClr val="FFFFFF"/>
                </a:highlight>
              </a:rPr>
              <a:t>텔레비전을 봤어요.</a:t>
            </a:r>
            <a:endParaRPr sz="1250"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250">
                <a:highlight>
                  <a:srgbClr val="FFFFFF"/>
                </a:highlight>
              </a:rPr>
              <a:t>(I ate lunch. And then I watched TV.)</a:t>
            </a:r>
            <a:endParaRPr sz="1250"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1250"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250">
                <a:highlight>
                  <a:srgbClr val="FFFFFF"/>
                </a:highlight>
              </a:rPr>
              <a:t>점심을 먹</a:t>
            </a:r>
            <a:r>
              <a:rPr b="1" lang="en" sz="1250">
                <a:solidFill>
                  <a:srgbClr val="3366FF"/>
                </a:solidFill>
                <a:highlight>
                  <a:srgbClr val="FFFFFF"/>
                </a:highlight>
              </a:rPr>
              <a:t>고</a:t>
            </a:r>
            <a:r>
              <a:rPr lang="en" sz="1250">
                <a:highlight>
                  <a:srgbClr val="FFFFFF"/>
                </a:highlight>
              </a:rPr>
              <a:t> 텔레비전을 봤어요.</a:t>
            </a:r>
            <a:endParaRPr sz="1250"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1250">
                <a:highlight>
                  <a:srgbClr val="FFFFFF"/>
                </a:highlight>
              </a:rPr>
              <a:t>(I ate lunch and then I watched TV.)</a:t>
            </a:r>
            <a:endParaRPr sz="1250">
              <a:highlight>
                <a:srgbClr val="FFFFFF"/>
              </a:highlight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7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cont’</a:t>
            </a:r>
            <a:endParaRPr/>
          </a:p>
        </p:txBody>
      </p:sp>
      <p:sp>
        <p:nvSpPr>
          <p:cNvPr id="81" name="Google Shape;81;p17"/>
          <p:cNvSpPr txBox="1"/>
          <p:nvPr>
            <p:ph idx="1" type="body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50">
                <a:highlight>
                  <a:srgbClr val="FFFFFF"/>
                </a:highlight>
                <a:latin typeface="Georgia"/>
                <a:ea typeface="Georgia"/>
                <a:cs typeface="Georgia"/>
                <a:sym typeface="Georgia"/>
              </a:rPr>
              <a:t>운동할 거예요. </a:t>
            </a:r>
            <a:r>
              <a:rPr b="1" lang="en" sz="1050">
                <a:solidFill>
                  <a:srgbClr val="993300"/>
                </a:solidFill>
                <a:highlight>
                  <a:srgbClr val="FFFFFF"/>
                </a:highlight>
                <a:latin typeface="Georgia"/>
                <a:ea typeface="Georgia"/>
                <a:cs typeface="Georgia"/>
                <a:sym typeface="Georgia"/>
              </a:rPr>
              <a:t>그리고</a:t>
            </a:r>
            <a:r>
              <a:rPr lang="en" sz="1050">
                <a:highlight>
                  <a:srgbClr val="FFFFFF"/>
                </a:highlight>
                <a:latin typeface="Georgia"/>
                <a:ea typeface="Georgia"/>
                <a:cs typeface="Georgia"/>
                <a:sym typeface="Georgia"/>
              </a:rPr>
              <a:t> 책을 읽을 거예요.</a:t>
            </a:r>
            <a:endParaRPr sz="1050">
              <a:highlight>
                <a:srgbClr val="FFFFFF"/>
              </a:highlight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2000"/>
              </a:spcBef>
              <a:spcAft>
                <a:spcPts val="0"/>
              </a:spcAft>
              <a:buNone/>
            </a:pPr>
            <a:r>
              <a:rPr lang="en" sz="1050">
                <a:highlight>
                  <a:srgbClr val="FFFFFF"/>
                </a:highlight>
                <a:latin typeface="Georgia"/>
                <a:ea typeface="Georgia"/>
                <a:cs typeface="Georgia"/>
                <a:sym typeface="Georgia"/>
              </a:rPr>
              <a:t>(I will exercise. And then I will read a book.)</a:t>
            </a:r>
            <a:endParaRPr sz="1050">
              <a:highlight>
                <a:srgbClr val="FFFFFF"/>
              </a:highlight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2000"/>
              </a:spcBef>
              <a:spcAft>
                <a:spcPts val="0"/>
              </a:spcAft>
              <a:buNone/>
            </a:pPr>
            <a:r>
              <a:rPr b="1" lang="en" sz="1050">
                <a:solidFill>
                  <a:srgbClr val="FF0000"/>
                </a:solidFill>
                <a:highlight>
                  <a:srgbClr val="FFFFFF"/>
                </a:highlight>
                <a:latin typeface="Georgia"/>
                <a:ea typeface="Georgia"/>
                <a:cs typeface="Georgia"/>
                <a:sym typeface="Georgia"/>
              </a:rPr>
              <a:t>운동하</a:t>
            </a:r>
            <a:r>
              <a:rPr b="1" lang="en" sz="1050">
                <a:solidFill>
                  <a:srgbClr val="3366FF"/>
                </a:solidFill>
                <a:highlight>
                  <a:srgbClr val="FFFFFF"/>
                </a:highlight>
                <a:latin typeface="Georgia"/>
                <a:ea typeface="Georgia"/>
                <a:cs typeface="Georgia"/>
                <a:sym typeface="Georgia"/>
              </a:rPr>
              <a:t>고</a:t>
            </a:r>
            <a:r>
              <a:rPr lang="en" sz="1050">
                <a:highlight>
                  <a:srgbClr val="FFFFFF"/>
                </a:highlight>
                <a:latin typeface="Georgia"/>
                <a:ea typeface="Georgia"/>
                <a:cs typeface="Georgia"/>
                <a:sym typeface="Georgia"/>
              </a:rPr>
              <a:t> 책을 읽</a:t>
            </a:r>
            <a:r>
              <a:rPr b="1" lang="en" sz="1050">
                <a:solidFill>
                  <a:srgbClr val="800080"/>
                </a:solidFill>
                <a:highlight>
                  <a:srgbClr val="FFFFFF"/>
                </a:highlight>
                <a:latin typeface="Georgia"/>
                <a:ea typeface="Georgia"/>
                <a:cs typeface="Georgia"/>
                <a:sym typeface="Georgia"/>
              </a:rPr>
              <a:t>을 거예요.</a:t>
            </a:r>
            <a:endParaRPr b="1" sz="1050">
              <a:solidFill>
                <a:srgbClr val="800080"/>
              </a:solidFill>
              <a:highlight>
                <a:srgbClr val="FFFFFF"/>
              </a:highlight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2000"/>
              </a:spcBef>
              <a:spcAft>
                <a:spcPts val="0"/>
              </a:spcAft>
              <a:buNone/>
            </a:pPr>
            <a:r>
              <a:rPr lang="en" sz="1050">
                <a:highlight>
                  <a:srgbClr val="FFFFFF"/>
                </a:highlight>
                <a:latin typeface="Georgia"/>
                <a:ea typeface="Georgia"/>
                <a:cs typeface="Georgia"/>
                <a:sym typeface="Georgia"/>
              </a:rPr>
              <a:t>(I will exercise and then I will read a book.)</a:t>
            </a:r>
            <a:endParaRPr sz="1050">
              <a:highlight>
                <a:srgbClr val="FFFFFF"/>
              </a:highlight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2000"/>
              </a:spcBef>
              <a:spcAft>
                <a:spcPts val="0"/>
              </a:spcAft>
              <a:buNone/>
            </a:pPr>
            <a:r>
              <a:t/>
            </a:r>
            <a:endParaRPr sz="1150">
              <a:highlight>
                <a:srgbClr val="FFFFFF"/>
              </a:highlight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2000"/>
              </a:spcBef>
              <a:spcAft>
                <a:spcPts val="0"/>
              </a:spcAft>
              <a:buNone/>
            </a:pPr>
            <a:r>
              <a:rPr lang="en" sz="1150">
                <a:highlight>
                  <a:srgbClr val="FFFFFF"/>
                </a:highlight>
                <a:latin typeface="Georgia"/>
                <a:ea typeface="Georgia"/>
                <a:cs typeface="Georgia"/>
                <a:sym typeface="Georgia"/>
              </a:rPr>
              <a:t>As you see in the second sentence, if you want to use a tense form, you can put the tense form </a:t>
            </a:r>
            <a:r>
              <a:rPr b="1" lang="en" sz="1150">
                <a:solidFill>
                  <a:srgbClr val="800080"/>
                </a:solidFill>
                <a:highlight>
                  <a:srgbClr val="FFFFFF"/>
                </a:highlight>
                <a:latin typeface="Georgia"/>
                <a:ea typeface="Georgia"/>
                <a:cs typeface="Georgia"/>
                <a:sym typeface="Georgia"/>
              </a:rPr>
              <a:t>on only the secon</a:t>
            </a:r>
            <a:r>
              <a:rPr b="1" lang="en" sz="1150">
                <a:solidFill>
                  <a:srgbClr val="800080"/>
                </a:solidFill>
                <a:highlight>
                  <a:srgbClr val="FFFFFF"/>
                </a:highlight>
                <a:latin typeface="Georgia"/>
                <a:ea typeface="Georgia"/>
                <a:cs typeface="Georgia"/>
                <a:sym typeface="Georgia"/>
              </a:rPr>
              <a:t>d </a:t>
            </a:r>
            <a:r>
              <a:rPr b="1" lang="en" sz="1150">
                <a:solidFill>
                  <a:srgbClr val="800080"/>
                </a:solidFill>
                <a:highlight>
                  <a:srgbClr val="FFFFFF"/>
                </a:highlight>
                <a:latin typeface="Georgia"/>
                <a:ea typeface="Georgia"/>
                <a:cs typeface="Georgia"/>
                <a:sym typeface="Georgia"/>
              </a:rPr>
              <a:t>verb.  </a:t>
            </a:r>
            <a:endParaRPr b="1" sz="1150">
              <a:solidFill>
                <a:srgbClr val="800080"/>
              </a:solidFill>
              <a:highlight>
                <a:srgbClr val="FFFFFF"/>
              </a:highlight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2000"/>
              </a:spcBef>
              <a:spcAft>
                <a:spcPts val="0"/>
              </a:spcAft>
              <a:buNone/>
            </a:pPr>
            <a:r>
              <a:rPr lang="en" sz="1150">
                <a:highlight>
                  <a:srgbClr val="FFFFFF"/>
                </a:highlight>
                <a:latin typeface="Georgia"/>
                <a:ea typeface="Georgia"/>
                <a:cs typeface="Georgia"/>
                <a:sym typeface="Georgia"/>
              </a:rPr>
              <a:t>In the second sentence, </a:t>
            </a:r>
            <a:r>
              <a:rPr lang="en" sz="1150">
                <a:solidFill>
                  <a:srgbClr val="FF0000"/>
                </a:solidFill>
                <a:highlight>
                  <a:srgbClr val="FFFFFF"/>
                </a:highlight>
                <a:latin typeface="Georgia"/>
                <a:ea typeface="Georgia"/>
                <a:cs typeface="Georgia"/>
                <a:sym typeface="Georgia"/>
              </a:rPr>
              <a:t>운동하</a:t>
            </a:r>
            <a:r>
              <a:rPr lang="en" sz="1150">
                <a:highlight>
                  <a:srgbClr val="FFFFFF"/>
                </a:highlight>
                <a:latin typeface="Georgia"/>
                <a:ea typeface="Georgia"/>
                <a:cs typeface="Georgia"/>
                <a:sym typeface="Georgia"/>
              </a:rPr>
              <a:t>(다) is a verb and ‘</a:t>
            </a:r>
            <a:r>
              <a:rPr b="1" lang="en" sz="1150">
                <a:solidFill>
                  <a:srgbClr val="3366FF"/>
                </a:solidFill>
                <a:highlight>
                  <a:srgbClr val="FFFFFF"/>
                </a:highlight>
                <a:latin typeface="Georgia"/>
                <a:ea typeface="Georgia"/>
                <a:cs typeface="Georgia"/>
                <a:sym typeface="Georgia"/>
              </a:rPr>
              <a:t>-고</a:t>
            </a:r>
            <a:r>
              <a:rPr lang="en" sz="1150">
                <a:highlight>
                  <a:srgbClr val="FFFFFF"/>
                </a:highlight>
                <a:latin typeface="Georgia"/>
                <a:ea typeface="Georgia"/>
                <a:cs typeface="Georgia"/>
                <a:sym typeface="Georgia"/>
              </a:rPr>
              <a:t>’ is a verb ending. It looks like the same as ‘</a:t>
            </a:r>
            <a:r>
              <a:rPr b="1" lang="en" sz="1150">
                <a:solidFill>
                  <a:srgbClr val="FF00FF"/>
                </a:solidFill>
                <a:highlight>
                  <a:srgbClr val="FFFFFF"/>
                </a:highlight>
                <a:latin typeface="Georgia"/>
                <a:ea typeface="Georgia"/>
                <a:cs typeface="Georgia"/>
                <a:sym typeface="Georgia"/>
              </a:rPr>
              <a:t>-하고</a:t>
            </a:r>
            <a:r>
              <a:rPr lang="en" sz="1150">
                <a:highlight>
                  <a:srgbClr val="FFFFFF"/>
                </a:highlight>
                <a:latin typeface="Georgia"/>
                <a:ea typeface="Georgia"/>
                <a:cs typeface="Georgia"/>
                <a:sym typeface="Georgia"/>
              </a:rPr>
              <a:t>‘ which is a particle, however ‘</a:t>
            </a:r>
            <a:r>
              <a:rPr b="1" lang="en" sz="1150">
                <a:solidFill>
                  <a:srgbClr val="FF00FF"/>
                </a:solidFill>
                <a:highlight>
                  <a:srgbClr val="FFFFFF"/>
                </a:highlight>
                <a:latin typeface="Georgia"/>
                <a:ea typeface="Georgia"/>
                <a:cs typeface="Georgia"/>
                <a:sym typeface="Georgia"/>
              </a:rPr>
              <a:t>-하고</a:t>
            </a:r>
            <a:r>
              <a:rPr lang="en" sz="1150">
                <a:highlight>
                  <a:srgbClr val="FFFFFF"/>
                </a:highlight>
                <a:latin typeface="Georgia"/>
                <a:ea typeface="Georgia"/>
                <a:cs typeface="Georgia"/>
                <a:sym typeface="Georgia"/>
              </a:rPr>
              <a:t>‘ is attached between two nouns.</a:t>
            </a:r>
            <a:endParaRPr b="1" sz="950">
              <a:solidFill>
                <a:srgbClr val="800080"/>
              </a:solidFill>
              <a:highlight>
                <a:srgbClr val="FFFFFF"/>
              </a:highlight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20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8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Cont’ (more examples)</a:t>
            </a:r>
            <a:endParaRPr/>
          </a:p>
        </p:txBody>
      </p:sp>
      <p:sp>
        <p:nvSpPr>
          <p:cNvPr id="87" name="Google Shape;87;p18"/>
          <p:cNvSpPr txBox="1"/>
          <p:nvPr>
            <p:ph idx="1" type="body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50">
                <a:solidFill>
                  <a:srgbClr val="808000"/>
                </a:solidFill>
                <a:highlight>
                  <a:srgbClr val="FFFFFF"/>
                </a:highlight>
              </a:rPr>
              <a:t>컴퓨터</a:t>
            </a:r>
            <a:r>
              <a:rPr b="1" lang="en" sz="950">
                <a:solidFill>
                  <a:srgbClr val="FF00FF"/>
                </a:solidFill>
                <a:highlight>
                  <a:srgbClr val="FFFFFF"/>
                </a:highlight>
              </a:rPr>
              <a:t>하고</a:t>
            </a:r>
            <a:r>
              <a:rPr lang="en" sz="950">
                <a:highlight>
                  <a:srgbClr val="FFFFFF"/>
                </a:highlight>
              </a:rPr>
              <a:t> 텔레비전이 비싸요.</a:t>
            </a:r>
            <a:endParaRPr sz="950">
              <a:highlight>
                <a:srgbClr val="FFFFFF"/>
              </a:highlight>
            </a:endParaRPr>
          </a:p>
          <a:p>
            <a:pPr indent="0" lvl="0" marL="0" rtl="0" algn="ctr">
              <a:spcBef>
                <a:spcPts val="2000"/>
              </a:spcBef>
              <a:spcAft>
                <a:spcPts val="0"/>
              </a:spcAft>
              <a:buNone/>
            </a:pPr>
            <a:r>
              <a:rPr lang="en" sz="950">
                <a:highlight>
                  <a:srgbClr val="FFFFFF"/>
                </a:highlight>
              </a:rPr>
              <a:t>(Computers and TVs are expensive.)</a:t>
            </a:r>
            <a:endParaRPr sz="950">
              <a:highlight>
                <a:srgbClr val="FFFFFF"/>
              </a:highlight>
            </a:endParaRPr>
          </a:p>
          <a:p>
            <a:pPr indent="0" lvl="0" marL="0" rtl="0" algn="ctr">
              <a:spcBef>
                <a:spcPts val="2000"/>
              </a:spcBef>
              <a:spcAft>
                <a:spcPts val="0"/>
              </a:spcAft>
              <a:buNone/>
            </a:pPr>
            <a:r>
              <a:rPr lang="en" sz="950">
                <a:highlight>
                  <a:srgbClr val="FFFFFF"/>
                </a:highlight>
              </a:rPr>
              <a:t>이</a:t>
            </a:r>
            <a:r>
              <a:rPr b="1" lang="en" sz="950">
                <a:solidFill>
                  <a:srgbClr val="808000"/>
                </a:solidFill>
                <a:highlight>
                  <a:srgbClr val="FFFFFF"/>
                </a:highlight>
              </a:rPr>
              <a:t> 게임</a:t>
            </a:r>
            <a:r>
              <a:rPr b="1" lang="en" sz="950">
                <a:solidFill>
                  <a:srgbClr val="FF00FF"/>
                </a:solidFill>
                <a:highlight>
                  <a:srgbClr val="FFFFFF"/>
                </a:highlight>
              </a:rPr>
              <a:t>하고</a:t>
            </a:r>
            <a:r>
              <a:rPr lang="en" sz="950">
                <a:highlight>
                  <a:srgbClr val="FFFFFF"/>
                </a:highlight>
              </a:rPr>
              <a:t> 저 게임을 안 좋아해요.</a:t>
            </a:r>
            <a:endParaRPr sz="950">
              <a:highlight>
                <a:srgbClr val="FFFFFF"/>
              </a:highlight>
            </a:endParaRPr>
          </a:p>
          <a:p>
            <a:pPr indent="0" lvl="0" marL="0" rtl="0" algn="ctr">
              <a:spcBef>
                <a:spcPts val="2000"/>
              </a:spcBef>
              <a:spcAft>
                <a:spcPts val="0"/>
              </a:spcAft>
              <a:buNone/>
            </a:pPr>
            <a:r>
              <a:rPr lang="en" sz="950">
                <a:highlight>
                  <a:srgbClr val="FFFFFF"/>
                </a:highlight>
              </a:rPr>
              <a:t>(I don’t like this game and that game.)</a:t>
            </a:r>
            <a:endParaRPr sz="950">
              <a:highlight>
                <a:srgbClr val="FFFFFF"/>
              </a:highlight>
            </a:endParaRPr>
          </a:p>
          <a:p>
            <a:pPr indent="0" lvl="0" marL="0" rtl="0" algn="ctr">
              <a:spcBef>
                <a:spcPts val="2000"/>
              </a:spcBef>
              <a:spcAft>
                <a:spcPts val="0"/>
              </a:spcAft>
              <a:buNone/>
            </a:pPr>
            <a:r>
              <a:rPr b="1" lang="en" sz="950">
                <a:solidFill>
                  <a:srgbClr val="FF0000"/>
                </a:solidFill>
                <a:highlight>
                  <a:srgbClr val="FFFFFF"/>
                </a:highlight>
              </a:rPr>
              <a:t>컴퓨터하</a:t>
            </a:r>
            <a:r>
              <a:rPr b="1" lang="en" sz="950">
                <a:solidFill>
                  <a:srgbClr val="3366FF"/>
                </a:solidFill>
                <a:highlight>
                  <a:srgbClr val="FFFFFF"/>
                </a:highlight>
              </a:rPr>
              <a:t>고</a:t>
            </a:r>
            <a:r>
              <a:rPr lang="en" sz="950">
                <a:highlight>
                  <a:srgbClr val="FFFFFF"/>
                </a:highlight>
              </a:rPr>
              <a:t> 운동할 거예요.</a:t>
            </a:r>
            <a:endParaRPr sz="950">
              <a:highlight>
                <a:srgbClr val="FFFFFF"/>
              </a:highlight>
            </a:endParaRPr>
          </a:p>
          <a:p>
            <a:pPr indent="0" lvl="0" marL="0" rtl="0" algn="ctr">
              <a:spcBef>
                <a:spcPts val="2000"/>
              </a:spcBef>
              <a:spcAft>
                <a:spcPts val="0"/>
              </a:spcAft>
              <a:buNone/>
            </a:pPr>
            <a:r>
              <a:rPr lang="en" sz="950">
                <a:highlight>
                  <a:srgbClr val="FFFFFF"/>
                </a:highlight>
              </a:rPr>
              <a:t>(I will use the computer and I will work out.)</a:t>
            </a:r>
            <a:endParaRPr sz="950">
              <a:highlight>
                <a:srgbClr val="FFFFFF"/>
              </a:highlight>
            </a:endParaRPr>
          </a:p>
          <a:p>
            <a:pPr indent="0" lvl="0" marL="0" rtl="0" algn="ctr">
              <a:spcBef>
                <a:spcPts val="2000"/>
              </a:spcBef>
              <a:spcAft>
                <a:spcPts val="0"/>
              </a:spcAft>
              <a:buNone/>
            </a:pPr>
            <a:r>
              <a:rPr b="1" lang="en" sz="950">
                <a:solidFill>
                  <a:srgbClr val="FF0000"/>
                </a:solidFill>
                <a:highlight>
                  <a:srgbClr val="FFFFFF"/>
                </a:highlight>
              </a:rPr>
              <a:t>숙제하</a:t>
            </a:r>
            <a:r>
              <a:rPr b="1" lang="en" sz="950">
                <a:solidFill>
                  <a:srgbClr val="3366FF"/>
                </a:solidFill>
                <a:highlight>
                  <a:srgbClr val="FFFFFF"/>
                </a:highlight>
              </a:rPr>
              <a:t>고</a:t>
            </a:r>
            <a:r>
              <a:rPr lang="en" sz="950">
                <a:highlight>
                  <a:srgbClr val="FFFFFF"/>
                </a:highlight>
              </a:rPr>
              <a:t> 커피를 마실 거예요.</a:t>
            </a:r>
            <a:endParaRPr sz="950">
              <a:highlight>
                <a:srgbClr val="FFFFFF"/>
              </a:highlight>
            </a:endParaRPr>
          </a:p>
          <a:p>
            <a:pPr indent="0" lvl="0" marL="0" rtl="0" algn="ctr">
              <a:spcBef>
                <a:spcPts val="2000"/>
              </a:spcBef>
              <a:spcAft>
                <a:spcPts val="0"/>
              </a:spcAft>
              <a:buNone/>
            </a:pPr>
            <a:r>
              <a:rPr lang="en" sz="950">
                <a:highlight>
                  <a:srgbClr val="FFFFFF"/>
                </a:highlight>
              </a:rPr>
              <a:t>(I will do homework and I will drink coffee.)</a:t>
            </a:r>
            <a:endParaRPr sz="950"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20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9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Cont’ (More examples)</a:t>
            </a:r>
            <a:endParaRPr/>
          </a:p>
        </p:txBody>
      </p:sp>
      <p:sp>
        <p:nvSpPr>
          <p:cNvPr id="93" name="Google Shape;93;p19"/>
          <p:cNvSpPr txBox="1"/>
          <p:nvPr>
            <p:ph idx="1" type="body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200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666666"/>
                </a:solidFill>
                <a:highlight>
                  <a:srgbClr val="FFFFFF"/>
                </a:highlight>
              </a:rPr>
              <a:t>이 가방이 싸</a:t>
            </a:r>
            <a:r>
              <a:rPr b="1" lang="en" sz="700">
                <a:solidFill>
                  <a:srgbClr val="666666"/>
                </a:solidFill>
                <a:highlight>
                  <a:srgbClr val="FFFFFF"/>
                </a:highlight>
              </a:rPr>
              <a:t>고</a:t>
            </a:r>
            <a:r>
              <a:rPr lang="en" sz="700">
                <a:solidFill>
                  <a:srgbClr val="666666"/>
                </a:solidFill>
                <a:highlight>
                  <a:srgbClr val="FFFFFF"/>
                </a:highlight>
              </a:rPr>
              <a:t> 좋아요.</a:t>
            </a:r>
            <a:endParaRPr sz="700">
              <a:solidFill>
                <a:srgbClr val="666666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200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666666"/>
                </a:solidFill>
                <a:highlight>
                  <a:srgbClr val="FFFFFF"/>
                </a:highlight>
              </a:rPr>
              <a:t>우리 집이 크</a:t>
            </a:r>
            <a:r>
              <a:rPr b="1" lang="en" sz="700">
                <a:solidFill>
                  <a:srgbClr val="666666"/>
                </a:solidFill>
                <a:highlight>
                  <a:srgbClr val="FFFFFF"/>
                </a:highlight>
              </a:rPr>
              <a:t>고</a:t>
            </a:r>
            <a:r>
              <a:rPr lang="en" sz="700">
                <a:solidFill>
                  <a:srgbClr val="666666"/>
                </a:solidFill>
                <a:highlight>
                  <a:srgbClr val="FFFFFF"/>
                </a:highlight>
              </a:rPr>
              <a:t> 예뻐요.</a:t>
            </a:r>
            <a:endParaRPr sz="700">
              <a:solidFill>
                <a:srgbClr val="666666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200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666666"/>
                </a:solidFill>
                <a:highlight>
                  <a:srgbClr val="FFFFFF"/>
                </a:highlight>
              </a:rPr>
              <a:t>그 사람은 친절하</a:t>
            </a:r>
            <a:r>
              <a:rPr b="1" lang="en" sz="700">
                <a:solidFill>
                  <a:srgbClr val="666666"/>
                </a:solidFill>
                <a:highlight>
                  <a:srgbClr val="FFFFFF"/>
                </a:highlight>
              </a:rPr>
              <a:t>고</a:t>
            </a:r>
            <a:r>
              <a:rPr lang="en" sz="700">
                <a:solidFill>
                  <a:srgbClr val="666666"/>
                </a:solidFill>
                <a:highlight>
                  <a:srgbClr val="FFFFFF"/>
                </a:highlight>
              </a:rPr>
              <a:t> 멋있어요.</a:t>
            </a:r>
            <a:endParaRPr sz="700">
              <a:solidFill>
                <a:srgbClr val="666666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200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666666"/>
                </a:solidFill>
                <a:highlight>
                  <a:srgbClr val="FFFFFF"/>
                </a:highlight>
              </a:rPr>
              <a:t>겨울에 눈이 많이 오</a:t>
            </a:r>
            <a:r>
              <a:rPr b="1" lang="en" sz="700">
                <a:solidFill>
                  <a:srgbClr val="666666"/>
                </a:solidFill>
                <a:highlight>
                  <a:srgbClr val="FFFFFF"/>
                </a:highlight>
              </a:rPr>
              <a:t>고</a:t>
            </a:r>
            <a:r>
              <a:rPr lang="en" sz="700">
                <a:solidFill>
                  <a:srgbClr val="666666"/>
                </a:solidFill>
                <a:highlight>
                  <a:srgbClr val="FFFFFF"/>
                </a:highlight>
              </a:rPr>
              <a:t> 추워요.</a:t>
            </a:r>
            <a:endParaRPr sz="700">
              <a:solidFill>
                <a:srgbClr val="666666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200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666666"/>
                </a:solidFill>
                <a:highlight>
                  <a:srgbClr val="FFFFFF"/>
                </a:highlight>
              </a:rPr>
              <a:t>제 동생은 사과를 좋아하고 저는 배를 좋아해요.</a:t>
            </a:r>
            <a:endParaRPr sz="700">
              <a:solidFill>
                <a:srgbClr val="666666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200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666666"/>
                </a:solidFill>
                <a:highlight>
                  <a:srgbClr val="FFFFFF"/>
                </a:highlight>
              </a:rPr>
              <a:t>저는 한국어를 공부하</a:t>
            </a:r>
            <a:r>
              <a:rPr b="1" lang="en" sz="700">
                <a:solidFill>
                  <a:srgbClr val="666666"/>
                </a:solidFill>
                <a:highlight>
                  <a:srgbClr val="FFFFFF"/>
                </a:highlight>
              </a:rPr>
              <a:t>고</a:t>
            </a:r>
            <a:r>
              <a:rPr lang="en" sz="700">
                <a:solidFill>
                  <a:srgbClr val="666666"/>
                </a:solidFill>
                <a:highlight>
                  <a:srgbClr val="FFFFFF"/>
                </a:highlight>
              </a:rPr>
              <a:t> 제 동생은 영어를 공부해요.</a:t>
            </a:r>
            <a:endParaRPr sz="700">
              <a:solidFill>
                <a:srgbClr val="666666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200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666666"/>
                </a:solidFill>
                <a:highlight>
                  <a:srgbClr val="FFFFFF"/>
                </a:highlight>
              </a:rPr>
              <a:t>방을 청소하</a:t>
            </a:r>
            <a:r>
              <a:rPr b="1" lang="en" sz="700">
                <a:solidFill>
                  <a:srgbClr val="666666"/>
                </a:solidFill>
                <a:highlight>
                  <a:srgbClr val="FFFFFF"/>
                </a:highlight>
              </a:rPr>
              <a:t>고</a:t>
            </a:r>
            <a:r>
              <a:rPr lang="en" sz="700">
                <a:solidFill>
                  <a:srgbClr val="666666"/>
                </a:solidFill>
                <a:highlight>
                  <a:srgbClr val="FFFFFF"/>
                </a:highlight>
              </a:rPr>
              <a:t> 텔레비전 볼 거예요.</a:t>
            </a:r>
            <a:endParaRPr sz="700">
              <a:solidFill>
                <a:srgbClr val="666666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200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666666"/>
                </a:solidFill>
                <a:highlight>
                  <a:srgbClr val="FFFFFF"/>
                </a:highlight>
              </a:rPr>
              <a:t>점심 먹</a:t>
            </a:r>
            <a:r>
              <a:rPr b="1" lang="en" sz="700">
                <a:solidFill>
                  <a:srgbClr val="666666"/>
                </a:solidFill>
                <a:highlight>
                  <a:srgbClr val="FFFFFF"/>
                </a:highlight>
              </a:rPr>
              <a:t>고</a:t>
            </a:r>
            <a:r>
              <a:rPr lang="en" sz="700">
                <a:solidFill>
                  <a:srgbClr val="666666"/>
                </a:solidFill>
                <a:highlight>
                  <a:srgbClr val="FFFFFF"/>
                </a:highlight>
              </a:rPr>
              <a:t> 친구 집에 갔어요.</a:t>
            </a:r>
            <a:endParaRPr sz="700">
              <a:solidFill>
                <a:srgbClr val="666666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20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type="title"/>
          </p:nvPr>
        </p:nvSpPr>
        <p:spPr>
          <a:xfrm>
            <a:off x="487525" y="394900"/>
            <a:ext cx="8344800" cy="41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/>
              <a:t>Your turn!</a:t>
            </a:r>
            <a:endParaRPr sz="2200"/>
          </a:p>
        </p:txBody>
      </p:sp>
      <p:sp>
        <p:nvSpPr>
          <p:cNvPr id="99" name="Google Shape;99;p20"/>
          <p:cNvSpPr txBox="1"/>
          <p:nvPr>
            <p:ph idx="1" type="body"/>
          </p:nvPr>
        </p:nvSpPr>
        <p:spPr>
          <a:xfrm>
            <a:off x="409525" y="862950"/>
            <a:ext cx="8515200" cy="383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P</a:t>
            </a:r>
            <a:r>
              <a:rPr lang="en" sz="1500"/>
              <a:t>lease comple</a:t>
            </a:r>
            <a:r>
              <a:rPr lang="en"/>
              <a:t>te the worksheet</a:t>
            </a:r>
            <a:endParaRPr/>
          </a:p>
        </p:txBody>
      </p:sp>
      <p:pic>
        <p:nvPicPr>
          <p:cNvPr id="100" name="Google Shape;100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83188" y="862950"/>
            <a:ext cx="2675912" cy="359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Beach Day">
  <a:themeElements>
    <a:clrScheme name="Beach Day">
      <a:dk1>
        <a:srgbClr val="00FDC8"/>
      </a:dk1>
      <a:lt1>
        <a:srgbClr val="FFFFFF"/>
      </a:lt1>
      <a:dk2>
        <a:srgbClr val="666666"/>
      </a:dk2>
      <a:lt2>
        <a:srgbClr val="EEEEEE"/>
      </a:lt2>
      <a:accent1>
        <a:srgbClr val="212121"/>
      </a:accent1>
      <a:accent2>
        <a:srgbClr val="455A64"/>
      </a:accent2>
      <a:accent3>
        <a:srgbClr val="78909C"/>
      </a:accent3>
      <a:accent4>
        <a:srgbClr val="7C7CE0"/>
      </a:accent4>
      <a:accent5>
        <a:srgbClr val="DB4437"/>
      </a:accent5>
      <a:accent6>
        <a:srgbClr val="F6CD4C"/>
      </a:accent6>
      <a:hlink>
        <a:srgbClr val="DB4437"/>
      </a:hlink>
      <a:folHlink>
        <a:srgbClr val="DB443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