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8/9/2020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ck12.org/biology/characteristics-of-life/lesson/Characteristics-of-Life-Advanced-BIO-ADV/?referrer=concept_detail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W7kAyUQT0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cQPVXrV0GN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Characteristics of Life</a:t>
            </a:r>
            <a:endParaRPr lang="en-US" dirty="0"/>
          </a:p>
        </p:txBody>
      </p:sp>
      <p:sp>
        <p:nvSpPr>
          <p:cNvPr id="3" name="Subtitle 2"/>
          <p:cNvSpPr>
            <a:spLocks noGrp="1"/>
          </p:cNvSpPr>
          <p:nvPr>
            <p:ph type="subTitle" idx="1"/>
          </p:nvPr>
        </p:nvSpPr>
        <p:spPr/>
        <p:txBody>
          <a:bodyPr/>
          <a:lstStyle/>
          <a:p>
            <a:r>
              <a:rPr lang="en-US" dirty="0">
                <a:hlinkClick r:id="rId2"/>
              </a:rPr>
              <a:t>https://www.ck12.org/biology/characteristics-of-life/lesson/Characteristics-of-Life-Advanced-BIO-ADV/?referrer=concept_details</a:t>
            </a:r>
            <a:endParaRPr lang="en-US" dirty="0"/>
          </a:p>
        </p:txBody>
      </p:sp>
    </p:spTree>
    <p:extLst>
      <p:ext uri="{BB962C8B-B14F-4D97-AF65-F5344CB8AC3E}">
        <p14:creationId xmlns:p14="http://schemas.microsoft.com/office/powerpoint/2010/main" val="504559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93111"/>
          </a:xfrm>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a:xfrm>
            <a:off x="2589213" y="1866406"/>
            <a:ext cx="8915400" cy="3777622"/>
          </a:xfrm>
        </p:spPr>
        <p:txBody>
          <a:bodyPr/>
          <a:lstStyle/>
          <a:p>
            <a:r>
              <a:rPr lang="en-US" dirty="0" smtClean="0"/>
              <a:t>Identify the seven characteristics of living things.</a:t>
            </a:r>
          </a:p>
          <a:p>
            <a:r>
              <a:rPr lang="en-US" dirty="0" smtClean="0"/>
              <a:t>Define cell</a:t>
            </a:r>
          </a:p>
          <a:p>
            <a:r>
              <a:rPr lang="en-US" dirty="0" smtClean="0"/>
              <a:t>Describe an adaptation</a:t>
            </a:r>
          </a:p>
          <a:p>
            <a:r>
              <a:rPr lang="en-US" dirty="0" smtClean="0"/>
              <a:t>Explain a complex chemistry</a:t>
            </a:r>
          </a:p>
          <a:p>
            <a:r>
              <a:rPr lang="en-US" dirty="0" smtClean="0"/>
              <a:t>Describe the importance of homeostasis</a:t>
            </a:r>
            <a:endParaRPr lang="en-US" dirty="0"/>
          </a:p>
        </p:txBody>
      </p:sp>
    </p:spTree>
    <p:extLst>
      <p:ext uri="{BB962C8B-B14F-4D97-AF65-F5344CB8AC3E}">
        <p14:creationId xmlns:p14="http://schemas.microsoft.com/office/powerpoint/2010/main" val="2853113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468420"/>
          </a:xfrm>
        </p:spPr>
        <p:txBody>
          <a:bodyPr>
            <a:normAutofit fontScale="90000"/>
          </a:bodyPr>
          <a:lstStyle/>
          <a:p>
            <a:r>
              <a:rPr lang="en-US" dirty="0" smtClean="0"/>
              <a:t>Characteristics of Life</a:t>
            </a:r>
            <a:endParaRPr lang="en-US" dirty="0"/>
          </a:p>
        </p:txBody>
      </p:sp>
      <p:sp>
        <p:nvSpPr>
          <p:cNvPr id="3" name="Content Placeholder 2"/>
          <p:cNvSpPr>
            <a:spLocks noGrp="1"/>
          </p:cNvSpPr>
          <p:nvPr>
            <p:ph idx="1"/>
          </p:nvPr>
        </p:nvSpPr>
        <p:spPr>
          <a:xfrm>
            <a:off x="2529444" y="1547753"/>
            <a:ext cx="8975169" cy="2628404"/>
          </a:xfrm>
        </p:spPr>
        <p:txBody>
          <a:bodyPr>
            <a:normAutofit lnSpcReduction="10000"/>
          </a:bodyPr>
          <a:lstStyle/>
          <a:p>
            <a:r>
              <a:rPr lang="en-US" dirty="0" smtClean="0"/>
              <a:t>Bacterium Vs. Whale</a:t>
            </a:r>
          </a:p>
          <a:p>
            <a:pPr lvl="1"/>
            <a:r>
              <a:rPr lang="en-US" dirty="0" smtClean="0"/>
              <a:t>What do they have in common?</a:t>
            </a:r>
          </a:p>
          <a:p>
            <a:pPr lvl="2"/>
            <a:r>
              <a:rPr lang="en-US" dirty="0" smtClean="0"/>
              <a:t>All living organisms, from the smallest bacterium to the largest whale, share certain characteristics of life.</a:t>
            </a:r>
          </a:p>
          <a:p>
            <a:pPr lvl="2"/>
            <a:r>
              <a:rPr lang="en-US" dirty="0" smtClean="0"/>
              <a:t>All living things are made of cells.</a:t>
            </a:r>
          </a:p>
          <a:p>
            <a:pPr lvl="2"/>
            <a:r>
              <a:rPr lang="en-US" dirty="0" smtClean="0"/>
              <a:t>All living things must reproduce to make the next generation.</a:t>
            </a:r>
          </a:p>
          <a:p>
            <a:pPr lvl="2"/>
            <a:endParaRPr lang="en-US" dirty="0" smtClean="0"/>
          </a:p>
          <a:p>
            <a:pPr marL="914400" lvl="2" indent="0">
              <a:buNone/>
            </a:pPr>
            <a:r>
              <a:rPr lang="en-US" dirty="0" smtClean="0"/>
              <a:t>Without these characteristics, there is no </a:t>
            </a:r>
            <a:r>
              <a:rPr lang="en-US" i="1" dirty="0" smtClean="0"/>
              <a:t>life</a:t>
            </a:r>
            <a:r>
              <a:rPr lang="en-US" dirty="0" smtClean="0"/>
              <a:t>.</a:t>
            </a:r>
            <a:endParaRPr lang="en-US" dirty="0"/>
          </a:p>
        </p:txBody>
      </p:sp>
      <p:pic>
        <p:nvPicPr>
          <p:cNvPr id="4" name="Picture 3" descr="Tiny House Homestead: MERS vs SARS - Are We Set To Have a Pandemi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9840" y="4341185"/>
            <a:ext cx="3064957" cy="1939543"/>
          </a:xfrm>
          <a:prstGeom prst="rect">
            <a:avLst/>
          </a:prstGeom>
        </p:spPr>
      </p:pic>
      <p:pic>
        <p:nvPicPr>
          <p:cNvPr id="5" name="Picture 4" descr="Baby Whale by quasigeek on Deviant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4922" y="4258670"/>
            <a:ext cx="3161432" cy="2104571"/>
          </a:xfrm>
          <a:prstGeom prst="rect">
            <a:avLst/>
          </a:prstGeom>
        </p:spPr>
      </p:pic>
    </p:spTree>
    <p:extLst>
      <p:ext uri="{BB962C8B-B14F-4D97-AF65-F5344CB8AC3E}">
        <p14:creationId xmlns:p14="http://schemas.microsoft.com/office/powerpoint/2010/main" val="338176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81235"/>
          </a:xfrm>
        </p:spPr>
        <p:txBody>
          <a:bodyPr>
            <a:normAutofit fontScale="90000"/>
          </a:bodyPr>
          <a:lstStyle/>
          <a:p>
            <a:r>
              <a:rPr lang="en-US" dirty="0" smtClean="0"/>
              <a:t>Biology</a:t>
            </a:r>
            <a:endParaRPr lang="en-US" dirty="0"/>
          </a:p>
        </p:txBody>
      </p:sp>
      <p:sp>
        <p:nvSpPr>
          <p:cNvPr id="3" name="Content Placeholder 2"/>
          <p:cNvSpPr>
            <a:spLocks noGrp="1"/>
          </p:cNvSpPr>
          <p:nvPr>
            <p:ph idx="1"/>
          </p:nvPr>
        </p:nvSpPr>
        <p:spPr>
          <a:xfrm>
            <a:off x="2589213" y="1555668"/>
            <a:ext cx="8915399" cy="4503996"/>
          </a:xfrm>
        </p:spPr>
        <p:txBody>
          <a:bodyPr/>
          <a:lstStyle/>
          <a:p>
            <a:r>
              <a:rPr lang="en-US" dirty="0" smtClean="0"/>
              <a:t>Biology examines the structure, function, growth, origin, evolution, and distribution of living things.</a:t>
            </a:r>
          </a:p>
          <a:p>
            <a:r>
              <a:rPr lang="en-US" dirty="0" smtClean="0"/>
              <a:t>Biology classifies and describes organisms, their functions, how species come into existence, and the interactions they have with each other and with the natural environment.</a:t>
            </a:r>
          </a:p>
          <a:p>
            <a:pPr marL="0" indent="0">
              <a:buNone/>
            </a:pPr>
            <a:endParaRPr lang="en-US" dirty="0" smtClean="0"/>
          </a:p>
          <a:p>
            <a:r>
              <a:rPr lang="en-US" dirty="0" smtClean="0"/>
              <a:t>Four unifying principles form the foundation of modern biology</a:t>
            </a:r>
          </a:p>
          <a:p>
            <a:pPr lvl="1"/>
            <a:r>
              <a:rPr lang="en-US" dirty="0" smtClean="0"/>
              <a:t>Cell theory</a:t>
            </a:r>
          </a:p>
          <a:p>
            <a:pPr lvl="1"/>
            <a:r>
              <a:rPr lang="en-US" dirty="0" smtClean="0"/>
              <a:t>Evolution</a:t>
            </a:r>
          </a:p>
          <a:p>
            <a:pPr lvl="1"/>
            <a:r>
              <a:rPr lang="en-US" dirty="0" smtClean="0"/>
              <a:t>Genetics</a:t>
            </a:r>
          </a:p>
          <a:p>
            <a:pPr lvl="1"/>
            <a:r>
              <a:rPr lang="en-US" dirty="0" smtClean="0"/>
              <a:t>Homeostasis</a:t>
            </a:r>
          </a:p>
          <a:p>
            <a:pPr marL="457200" lvl="1" indent="0">
              <a:buNone/>
            </a:pPr>
            <a:endParaRPr lang="en-US" dirty="0"/>
          </a:p>
        </p:txBody>
      </p:sp>
    </p:spTree>
    <p:extLst>
      <p:ext uri="{BB962C8B-B14F-4D97-AF65-F5344CB8AC3E}">
        <p14:creationId xmlns:p14="http://schemas.microsoft.com/office/powerpoint/2010/main" val="1709957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45609"/>
          </a:xfrm>
        </p:spPr>
        <p:txBody>
          <a:bodyPr>
            <a:normAutofit fontScale="90000"/>
          </a:bodyPr>
          <a:lstStyle/>
          <a:p>
            <a:r>
              <a:rPr lang="en-US" dirty="0" smtClean="0"/>
              <a:t>What is life?</a:t>
            </a:r>
            <a:endParaRPr lang="en-US" dirty="0"/>
          </a:p>
        </p:txBody>
      </p:sp>
      <p:sp>
        <p:nvSpPr>
          <p:cNvPr id="3" name="Content Placeholder 2"/>
          <p:cNvSpPr>
            <a:spLocks noGrp="1"/>
          </p:cNvSpPr>
          <p:nvPr>
            <p:ph idx="1"/>
          </p:nvPr>
        </p:nvSpPr>
        <p:spPr>
          <a:xfrm>
            <a:off x="2589213" y="1747652"/>
            <a:ext cx="8915400" cy="3777622"/>
          </a:xfrm>
        </p:spPr>
        <p:txBody>
          <a:bodyPr>
            <a:normAutofit fontScale="85000" lnSpcReduction="20000"/>
          </a:bodyPr>
          <a:lstStyle/>
          <a:p>
            <a:r>
              <a:rPr lang="en-US" dirty="0" smtClean="0"/>
              <a:t>Biologists define life by listing characteristics that living things share.</a:t>
            </a:r>
          </a:p>
          <a:p>
            <a:pPr marL="0" indent="0">
              <a:buNone/>
            </a:pPr>
            <a:endParaRPr lang="en-US" dirty="0" smtClean="0"/>
          </a:p>
          <a:p>
            <a:r>
              <a:rPr lang="en-US" dirty="0" smtClean="0"/>
              <a:t>Something that has ALL of the characteristics of life is considered to be alive. </a:t>
            </a:r>
          </a:p>
          <a:p>
            <a:pPr marL="0" indent="0">
              <a:buNone/>
            </a:pPr>
            <a:endParaRPr lang="en-US" dirty="0" smtClean="0"/>
          </a:p>
          <a:p>
            <a:pPr lvl="1"/>
            <a:r>
              <a:rPr lang="en-US" dirty="0" smtClean="0"/>
              <a:t>An individual living creature is called an organism. There are many characteristics that living organisms share. All living organisms:</a:t>
            </a:r>
          </a:p>
          <a:p>
            <a:pPr marL="457200" lvl="1" indent="0">
              <a:buNone/>
            </a:pPr>
            <a:endParaRPr lang="en-US" dirty="0" smtClean="0"/>
          </a:p>
          <a:p>
            <a:pPr lvl="2"/>
            <a:r>
              <a:rPr lang="en-US" dirty="0" smtClean="0"/>
              <a:t>Respond to their environment</a:t>
            </a:r>
          </a:p>
          <a:p>
            <a:pPr lvl="2"/>
            <a:r>
              <a:rPr lang="en-US" dirty="0" smtClean="0"/>
              <a:t>Grow and change</a:t>
            </a:r>
          </a:p>
          <a:p>
            <a:pPr lvl="2"/>
            <a:r>
              <a:rPr lang="en-US" dirty="0" smtClean="0"/>
              <a:t>Have complex chemistry</a:t>
            </a:r>
          </a:p>
          <a:p>
            <a:pPr lvl="2"/>
            <a:r>
              <a:rPr lang="en-US" dirty="0" smtClean="0"/>
              <a:t>Maintain homeostasis</a:t>
            </a:r>
          </a:p>
          <a:p>
            <a:pPr lvl="2"/>
            <a:r>
              <a:rPr lang="en-US" dirty="0" smtClean="0"/>
              <a:t>Are built of structures called cells</a:t>
            </a:r>
          </a:p>
          <a:p>
            <a:pPr lvl="2"/>
            <a:r>
              <a:rPr lang="en-US" dirty="0" smtClean="0"/>
              <a:t>Pass their traits onto their offspring</a:t>
            </a:r>
          </a:p>
        </p:txBody>
      </p:sp>
    </p:spTree>
    <p:extLst>
      <p:ext uri="{BB962C8B-B14F-4D97-AF65-F5344CB8AC3E}">
        <p14:creationId xmlns:p14="http://schemas.microsoft.com/office/powerpoint/2010/main" val="1250887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22799"/>
          </a:xfrm>
        </p:spPr>
        <p:txBody>
          <a:bodyPr>
            <a:normAutofit fontScale="90000"/>
          </a:bodyPr>
          <a:lstStyle/>
          <a:p>
            <a:r>
              <a:rPr lang="en-US" dirty="0" smtClean="0"/>
              <a:t>#1 Responding to the Environment</a:t>
            </a:r>
            <a:endParaRPr lang="en-US" dirty="0"/>
          </a:p>
        </p:txBody>
      </p:sp>
      <p:sp>
        <p:nvSpPr>
          <p:cNvPr id="3" name="Content Placeholder 2"/>
          <p:cNvSpPr>
            <a:spLocks noGrp="1"/>
          </p:cNvSpPr>
          <p:nvPr>
            <p:ph idx="1"/>
          </p:nvPr>
        </p:nvSpPr>
        <p:spPr>
          <a:xfrm>
            <a:off x="2589213" y="1765465"/>
            <a:ext cx="8915400" cy="3777622"/>
          </a:xfrm>
        </p:spPr>
        <p:txBody>
          <a:bodyPr/>
          <a:lstStyle/>
          <a:p>
            <a:r>
              <a:rPr lang="en-US" dirty="0" smtClean="0"/>
              <a:t>All living organisms respond to their environment.</a:t>
            </a:r>
          </a:p>
          <a:p>
            <a:r>
              <a:rPr lang="en-US" dirty="0" smtClean="0"/>
              <a:t>Living things know what is going on around them, and respond to changes in the environment. </a:t>
            </a:r>
          </a:p>
          <a:p>
            <a:r>
              <a:rPr lang="en-US" dirty="0" smtClean="0"/>
              <a:t>An adaptation refers to the process of becoming adjusted to an environment. </a:t>
            </a:r>
          </a:p>
          <a:p>
            <a:r>
              <a:rPr lang="en-US" dirty="0" smtClean="0"/>
              <a:t>Adaptation may include </a:t>
            </a:r>
          </a:p>
          <a:p>
            <a:pPr lvl="1"/>
            <a:r>
              <a:rPr lang="en-US" dirty="0" smtClean="0"/>
              <a:t>Structural </a:t>
            </a:r>
          </a:p>
          <a:p>
            <a:pPr lvl="1"/>
            <a:r>
              <a:rPr lang="en-US" dirty="0" smtClean="0"/>
              <a:t>Physiological</a:t>
            </a:r>
          </a:p>
          <a:p>
            <a:pPr lvl="1"/>
            <a:r>
              <a:rPr lang="en-US" dirty="0" smtClean="0"/>
              <a:t>Behavioral traits that improve an organism’s likelihood of survival, and thus, reproduction.</a:t>
            </a:r>
          </a:p>
          <a:p>
            <a:endParaRPr lang="en-US" dirty="0"/>
          </a:p>
        </p:txBody>
      </p:sp>
    </p:spTree>
    <p:extLst>
      <p:ext uri="{BB962C8B-B14F-4D97-AF65-F5344CB8AC3E}">
        <p14:creationId xmlns:p14="http://schemas.microsoft.com/office/powerpoint/2010/main" val="3791864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21859"/>
          </a:xfrm>
        </p:spPr>
        <p:txBody>
          <a:bodyPr>
            <a:normAutofit fontScale="90000"/>
          </a:bodyPr>
          <a:lstStyle/>
          <a:p>
            <a:r>
              <a:rPr lang="en-US" dirty="0" smtClean="0"/>
              <a:t>#2 Growth and Change	</a:t>
            </a:r>
            <a:endParaRPr lang="en-US" dirty="0"/>
          </a:p>
        </p:txBody>
      </p:sp>
      <p:sp>
        <p:nvSpPr>
          <p:cNvPr id="3" name="Content Placeholder 2"/>
          <p:cNvSpPr>
            <a:spLocks noGrp="1"/>
          </p:cNvSpPr>
          <p:nvPr>
            <p:ph idx="1"/>
          </p:nvPr>
        </p:nvSpPr>
        <p:spPr>
          <a:xfrm>
            <a:off x="2589213" y="1676400"/>
            <a:ext cx="8915400" cy="3777622"/>
          </a:xfrm>
        </p:spPr>
        <p:txBody>
          <a:bodyPr/>
          <a:lstStyle/>
          <a:p>
            <a:r>
              <a:rPr lang="en-US" dirty="0" smtClean="0"/>
              <a:t>All living organisms have the ability to grow and change.</a:t>
            </a:r>
          </a:p>
          <a:p>
            <a:pPr marL="0" indent="0">
              <a:buNone/>
            </a:pPr>
            <a:endParaRPr lang="en-US" dirty="0" smtClean="0"/>
          </a:p>
          <a:p>
            <a:r>
              <a:rPr lang="en-US" dirty="0" smtClean="0"/>
              <a:t>A seed may look like a pebble, but under the right conditions it will sprout and form a seedling that will grow into a larger plant.</a:t>
            </a:r>
          </a:p>
          <a:p>
            <a:pPr marL="0" indent="0">
              <a:buNone/>
            </a:pPr>
            <a:endParaRPr lang="en-US" dirty="0" smtClean="0"/>
          </a:p>
          <a:p>
            <a:r>
              <a:rPr lang="en-US" dirty="0" smtClean="0"/>
              <a:t>Even the smallest bacteria must grow (This bacteria will reproduce by dividing into two separate bacterium. </a:t>
            </a:r>
            <a:endParaRPr lang="en-US" dirty="0"/>
          </a:p>
        </p:txBody>
      </p:sp>
    </p:spTree>
    <p:extLst>
      <p:ext uri="{BB962C8B-B14F-4D97-AF65-F5344CB8AC3E}">
        <p14:creationId xmlns:p14="http://schemas.microsoft.com/office/powerpoint/2010/main" val="62785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10924"/>
          </a:xfrm>
        </p:spPr>
        <p:txBody>
          <a:bodyPr>
            <a:normAutofit fontScale="90000"/>
          </a:bodyPr>
          <a:lstStyle/>
          <a:p>
            <a:r>
              <a:rPr lang="en-US" dirty="0" smtClean="0"/>
              <a:t>#3 Reproduction</a:t>
            </a:r>
            <a:endParaRPr lang="en-US" dirty="0"/>
          </a:p>
        </p:txBody>
      </p:sp>
      <p:sp>
        <p:nvSpPr>
          <p:cNvPr id="3" name="Content Placeholder 2"/>
          <p:cNvSpPr>
            <a:spLocks noGrp="1"/>
          </p:cNvSpPr>
          <p:nvPr>
            <p:ph idx="1"/>
          </p:nvPr>
        </p:nvSpPr>
        <p:spPr>
          <a:xfrm>
            <a:off x="2589213" y="1628899"/>
            <a:ext cx="8915400" cy="3777622"/>
          </a:xfrm>
        </p:spPr>
        <p:txBody>
          <a:bodyPr/>
          <a:lstStyle/>
          <a:p>
            <a:r>
              <a:rPr lang="en-US" dirty="0" smtClean="0"/>
              <a:t>All living organisms must have the ability to reproduce. </a:t>
            </a:r>
            <a:endParaRPr lang="en-US" dirty="0"/>
          </a:p>
          <a:p>
            <a:r>
              <a:rPr lang="en-US" dirty="0" smtClean="0"/>
              <a:t>Living things make more organisms like themselves.</a:t>
            </a:r>
          </a:p>
          <a:p>
            <a:r>
              <a:rPr lang="en-US" dirty="0" smtClean="0"/>
              <a:t>If a species cannot create the next generation, the species will go extinct.</a:t>
            </a:r>
          </a:p>
          <a:p>
            <a:r>
              <a:rPr lang="en-US" dirty="0" smtClean="0"/>
              <a:t>Reproduction is the process of making the next generation and bay be a sexual or an asexual process.</a:t>
            </a:r>
          </a:p>
          <a:p>
            <a:pPr lvl="1"/>
            <a:r>
              <a:rPr lang="en-US" dirty="0" smtClean="0"/>
              <a:t>Sexual reproduction: involves two parents and the fusion of gametes, haploid sex cells from each parent (produces offspring that are genetically unique and increases genetic variation within a species).</a:t>
            </a:r>
          </a:p>
          <a:p>
            <a:pPr lvl="1"/>
            <a:r>
              <a:rPr lang="en-US" dirty="0" smtClean="0"/>
              <a:t>Asexual reproduction: involves only one parent. It occurs without a fusion of gametes (produces offspring that are all genetically identical to the parent). </a:t>
            </a:r>
          </a:p>
        </p:txBody>
      </p:sp>
    </p:spTree>
    <p:extLst>
      <p:ext uri="{BB962C8B-B14F-4D97-AF65-F5344CB8AC3E}">
        <p14:creationId xmlns:p14="http://schemas.microsoft.com/office/powerpoint/2010/main" val="267757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99048"/>
          </a:xfrm>
        </p:spPr>
        <p:txBody>
          <a:bodyPr>
            <a:normAutofit fontScale="90000"/>
          </a:bodyPr>
          <a:lstStyle/>
          <a:p>
            <a:r>
              <a:rPr lang="en-US" dirty="0" smtClean="0"/>
              <a:t>#4 Have Complex Chemistry</a:t>
            </a:r>
            <a:endParaRPr lang="en-US" dirty="0"/>
          </a:p>
        </p:txBody>
      </p:sp>
      <p:sp>
        <p:nvSpPr>
          <p:cNvPr id="3" name="Content Placeholder 2"/>
          <p:cNvSpPr>
            <a:spLocks noGrp="1"/>
          </p:cNvSpPr>
          <p:nvPr>
            <p:ph idx="1"/>
          </p:nvPr>
        </p:nvSpPr>
        <p:spPr>
          <a:xfrm>
            <a:off x="2589213" y="1527959"/>
            <a:ext cx="8915400" cy="3777622"/>
          </a:xfrm>
        </p:spPr>
        <p:txBody>
          <a:bodyPr/>
          <a:lstStyle/>
          <a:p>
            <a:r>
              <a:rPr lang="en-US" dirty="0" smtClean="0"/>
              <a:t>All living organisms have a complex chemistry.</a:t>
            </a:r>
          </a:p>
          <a:p>
            <a:pPr marL="0" indent="0">
              <a:buNone/>
            </a:pPr>
            <a:endParaRPr lang="en-US" dirty="0" smtClean="0"/>
          </a:p>
          <a:p>
            <a:r>
              <a:rPr lang="en-US" dirty="0" smtClean="0"/>
              <a:t>A flower has a complicated and beautiful structure.</a:t>
            </a:r>
          </a:p>
          <a:p>
            <a:pPr lvl="1"/>
            <a:r>
              <a:rPr lang="en-US" dirty="0"/>
              <a:t>Transports water through its petals</a:t>
            </a:r>
          </a:p>
          <a:p>
            <a:pPr lvl="1"/>
            <a:r>
              <a:rPr lang="en-US" dirty="0"/>
              <a:t>Produces pigment molecules</a:t>
            </a:r>
          </a:p>
          <a:p>
            <a:pPr lvl="1"/>
            <a:r>
              <a:rPr lang="en-US" dirty="0"/>
              <a:t>Breaks down sugar for energy</a:t>
            </a:r>
          </a:p>
          <a:p>
            <a:pPr lvl="1"/>
            <a:r>
              <a:rPr lang="en-US" dirty="0"/>
              <a:t>Undergoes a large number of other biochemical reactions that are needed for living organisms to stay alive. </a:t>
            </a:r>
          </a:p>
          <a:p>
            <a:pPr marL="0" indent="0">
              <a:buNone/>
            </a:pPr>
            <a:endParaRPr lang="en-US" dirty="0" smtClean="0"/>
          </a:p>
          <a:p>
            <a:r>
              <a:rPr lang="en-US" dirty="0" smtClean="0"/>
              <a:t>The sum of all the chemical reactions in a cell is </a:t>
            </a:r>
            <a:r>
              <a:rPr lang="en-US" i="1" dirty="0" smtClean="0">
                <a:solidFill>
                  <a:srgbClr val="FF0000"/>
                </a:solidFill>
              </a:rPr>
              <a:t>metabolism</a:t>
            </a:r>
            <a:r>
              <a:rPr lang="en-US" dirty="0" smtClean="0"/>
              <a:t>.</a:t>
            </a:r>
          </a:p>
          <a:p>
            <a:pPr marL="457200" lvl="1" indent="0">
              <a:buNone/>
            </a:pPr>
            <a:endParaRPr lang="en-US" dirty="0"/>
          </a:p>
        </p:txBody>
      </p:sp>
    </p:spTree>
    <p:extLst>
      <p:ext uri="{BB962C8B-B14F-4D97-AF65-F5344CB8AC3E}">
        <p14:creationId xmlns:p14="http://schemas.microsoft.com/office/powerpoint/2010/main" val="2779138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527796"/>
          </a:xfrm>
        </p:spPr>
        <p:txBody>
          <a:bodyPr>
            <a:normAutofit fontScale="90000"/>
          </a:bodyPr>
          <a:lstStyle/>
          <a:p>
            <a:r>
              <a:rPr lang="en-US" dirty="0" smtClean="0"/>
              <a:t>#5 Maintain Homeostasis</a:t>
            </a:r>
            <a:endParaRPr lang="en-US" dirty="0"/>
          </a:p>
        </p:txBody>
      </p:sp>
      <p:sp>
        <p:nvSpPr>
          <p:cNvPr id="3" name="Content Placeholder 2"/>
          <p:cNvSpPr>
            <a:spLocks noGrp="1"/>
          </p:cNvSpPr>
          <p:nvPr>
            <p:ph idx="1"/>
          </p:nvPr>
        </p:nvSpPr>
        <p:spPr>
          <a:xfrm>
            <a:off x="2487881" y="1575460"/>
            <a:ext cx="9016732" cy="4653148"/>
          </a:xfrm>
        </p:spPr>
        <p:txBody>
          <a:bodyPr/>
          <a:lstStyle/>
          <a:p>
            <a:r>
              <a:rPr lang="en-US" dirty="0" smtClean="0"/>
              <a:t>A human body has a temperature of 98.6 degrees Fahrenheit.</a:t>
            </a:r>
          </a:p>
          <a:p>
            <a:r>
              <a:rPr lang="en-US" dirty="0" smtClean="0"/>
              <a:t>Homeostasis is a process of keeping internal environments within a certain range, (living organisms will be able to maintain a stable internal conditions) despite changes in their external environment.</a:t>
            </a:r>
          </a:p>
          <a:p>
            <a:pPr lvl="1"/>
            <a:r>
              <a:rPr lang="en-US" dirty="0" smtClean="0"/>
              <a:t>Example: If you step outside on a cold morning, the temperature might be below freezing. Nevertheless, you do not become an ice cube! You shiver and the movement in your arms and legs allows you to stay warm: THAT IS HOMEOSTASIS. </a:t>
            </a:r>
          </a:p>
          <a:p>
            <a:endParaRPr lang="en-US" dirty="0"/>
          </a:p>
        </p:txBody>
      </p:sp>
      <p:pic>
        <p:nvPicPr>
          <p:cNvPr id="6" name="-W7kAyUQT0E"/>
          <p:cNvPicPr>
            <a:picLocks noRot="1" noChangeAspect="1"/>
          </p:cNvPicPr>
          <p:nvPr>
            <a:videoFile r:link="rId1"/>
          </p:nvPr>
        </p:nvPicPr>
        <p:blipFill>
          <a:blip r:embed="rId3"/>
          <a:stretch>
            <a:fillRect/>
          </a:stretch>
        </p:blipFill>
        <p:spPr>
          <a:xfrm>
            <a:off x="5168962" y="4037704"/>
            <a:ext cx="3494644" cy="1965737"/>
          </a:xfrm>
          <a:prstGeom prst="rect">
            <a:avLst/>
          </a:prstGeom>
        </p:spPr>
      </p:pic>
    </p:spTree>
    <p:extLst>
      <p:ext uri="{BB962C8B-B14F-4D97-AF65-F5344CB8AC3E}">
        <p14:creationId xmlns:p14="http://schemas.microsoft.com/office/powerpoint/2010/main" val="3836430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16861"/>
          </a:xfrm>
        </p:spPr>
        <p:txBody>
          <a:bodyPr>
            <a:normAutofit fontScale="90000"/>
          </a:bodyPr>
          <a:lstStyle/>
          <a:p>
            <a:r>
              <a:rPr lang="en-US" dirty="0" smtClean="0"/>
              <a:t>#6 Built of Cells</a:t>
            </a:r>
            <a:endParaRPr lang="en-US" dirty="0"/>
          </a:p>
        </p:txBody>
      </p:sp>
      <p:sp>
        <p:nvSpPr>
          <p:cNvPr id="3" name="Content Placeholder 2"/>
          <p:cNvSpPr>
            <a:spLocks noGrp="1"/>
          </p:cNvSpPr>
          <p:nvPr>
            <p:ph idx="1"/>
          </p:nvPr>
        </p:nvSpPr>
        <p:spPr>
          <a:xfrm>
            <a:off x="2589213" y="1504208"/>
            <a:ext cx="8915400" cy="3777622"/>
          </a:xfrm>
        </p:spPr>
        <p:txBody>
          <a:bodyPr/>
          <a:lstStyle/>
          <a:p>
            <a:r>
              <a:rPr lang="en-US" dirty="0" smtClean="0"/>
              <a:t>All living organisms are made of structures called cells.</a:t>
            </a:r>
          </a:p>
          <a:p>
            <a:r>
              <a:rPr lang="en-US" dirty="0" smtClean="0"/>
              <a:t>Organisms that are very different such as ferns, fish, and elephants all look similar at the cellular level.</a:t>
            </a:r>
          </a:p>
          <a:p>
            <a:r>
              <a:rPr lang="en-US" dirty="0" smtClean="0"/>
              <a:t>A cell is the basic unit of structure and function of all living organisms.</a:t>
            </a:r>
          </a:p>
          <a:p>
            <a:r>
              <a:rPr lang="en-US" dirty="0" smtClean="0"/>
              <a:t>All living organisms are made of one or more cells: a simple bacterium will consist of just one cell, whereas you are made of trillions of cells!</a:t>
            </a:r>
          </a:p>
          <a:p>
            <a:pPr marL="0" indent="0">
              <a:buNone/>
            </a:pPr>
            <a:endParaRPr lang="en-US" dirty="0" smtClean="0"/>
          </a:p>
          <a:p>
            <a:r>
              <a:rPr lang="en-US" dirty="0" smtClean="0"/>
              <a:t>Atoms -&gt; molecules -&gt; macromolecules -&gt; organelles -&gt; cells.</a:t>
            </a:r>
          </a:p>
          <a:p>
            <a:r>
              <a:rPr lang="en-US" dirty="0" smtClean="0"/>
              <a:t>Cells -&gt; tissue -&gt; organs -&gt; organ systems -&gt; entire organism.</a:t>
            </a:r>
          </a:p>
          <a:p>
            <a:endParaRPr lang="en-US" dirty="0"/>
          </a:p>
        </p:txBody>
      </p:sp>
    </p:spTree>
    <p:extLst>
      <p:ext uri="{BB962C8B-B14F-4D97-AF65-F5344CB8AC3E}">
        <p14:creationId xmlns:p14="http://schemas.microsoft.com/office/powerpoint/2010/main" val="745499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64363"/>
          </a:xfrm>
        </p:spPr>
        <p:txBody>
          <a:bodyPr/>
          <a:lstStyle/>
          <a:p>
            <a:r>
              <a:rPr lang="en-US" dirty="0" smtClean="0"/>
              <a:t>Video to Watch</a:t>
            </a:r>
            <a:endParaRPr lang="en-US" dirty="0"/>
          </a:p>
        </p:txBody>
      </p:sp>
      <p:pic>
        <p:nvPicPr>
          <p:cNvPr id="4" name="cQPVXrV0GNA"/>
          <p:cNvPicPr>
            <a:picLocks noGrp="1" noRot="1" noChangeAspect="1"/>
          </p:cNvPicPr>
          <p:nvPr>
            <p:ph idx="1"/>
            <a:videoFile r:link="rId1"/>
          </p:nvPr>
        </p:nvPicPr>
        <p:blipFill>
          <a:blip r:embed="rId3"/>
          <a:stretch>
            <a:fillRect/>
          </a:stretch>
        </p:blipFill>
        <p:spPr>
          <a:xfrm>
            <a:off x="2694607" y="1664117"/>
            <a:ext cx="7429108" cy="4178873"/>
          </a:xfrm>
          <a:prstGeom prst="rect">
            <a:avLst/>
          </a:prstGeom>
        </p:spPr>
      </p:pic>
    </p:spTree>
    <p:extLst>
      <p:ext uri="{BB962C8B-B14F-4D97-AF65-F5344CB8AC3E}">
        <p14:creationId xmlns:p14="http://schemas.microsoft.com/office/powerpoint/2010/main" val="1152293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46550"/>
          </a:xfrm>
        </p:spPr>
        <p:txBody>
          <a:bodyPr/>
          <a:lstStyle/>
          <a:p>
            <a:r>
              <a:rPr lang="en-US" dirty="0" smtClean="0"/>
              <a:t>Your assignment</a:t>
            </a:r>
            <a:endParaRPr lang="en-US" dirty="0"/>
          </a:p>
        </p:txBody>
      </p:sp>
      <p:sp>
        <p:nvSpPr>
          <p:cNvPr id="3" name="Content Placeholder 2"/>
          <p:cNvSpPr>
            <a:spLocks noGrp="1"/>
          </p:cNvSpPr>
          <p:nvPr>
            <p:ph idx="1"/>
          </p:nvPr>
        </p:nvSpPr>
        <p:spPr>
          <a:xfrm>
            <a:off x="2589213" y="1492332"/>
            <a:ext cx="8915400" cy="3777622"/>
          </a:xfrm>
        </p:spPr>
        <p:txBody>
          <a:bodyPr/>
          <a:lstStyle/>
          <a:p>
            <a:pPr marL="0" indent="0">
              <a:buNone/>
            </a:pPr>
            <a:r>
              <a:rPr lang="en-US" dirty="0" smtClean="0"/>
              <a:t>Answer the 5 questions below on a separate sheet of paper, take a picture of it and upload to the assignment folder under “Characteristics of Life”.</a:t>
            </a:r>
          </a:p>
          <a:p>
            <a:pPr marL="0" indent="0">
              <a:buNone/>
            </a:pPr>
            <a:endParaRPr lang="en-US" dirty="0"/>
          </a:p>
          <a:p>
            <a:pPr>
              <a:buAutoNum type="arabicPeriod"/>
            </a:pPr>
            <a:r>
              <a:rPr lang="en-US" dirty="0" smtClean="0"/>
              <a:t>What are the four unifying principles that form the foundation of modern biology?</a:t>
            </a:r>
          </a:p>
          <a:p>
            <a:pPr>
              <a:buAutoNum type="arabicPeriod"/>
            </a:pPr>
            <a:r>
              <a:rPr lang="en-US" dirty="0" smtClean="0"/>
              <a:t>Identify three of the seven characteristics of living things.</a:t>
            </a:r>
          </a:p>
          <a:p>
            <a:pPr>
              <a:buAutoNum type="arabicPeriod"/>
            </a:pPr>
            <a:r>
              <a:rPr lang="en-US" dirty="0" smtClean="0"/>
              <a:t>What is </a:t>
            </a:r>
            <a:r>
              <a:rPr lang="en-US" dirty="0" err="1" smtClean="0"/>
              <a:t>adaptiation</a:t>
            </a:r>
            <a:r>
              <a:rPr lang="en-US" dirty="0" smtClean="0"/>
              <a:t>?</a:t>
            </a:r>
          </a:p>
          <a:p>
            <a:pPr>
              <a:buAutoNum type="arabicPeriod"/>
            </a:pPr>
            <a:r>
              <a:rPr lang="en-US" dirty="0" smtClean="0"/>
              <a:t>Distinguish between metabolism and homeostasis.</a:t>
            </a:r>
          </a:p>
          <a:p>
            <a:pPr>
              <a:buAutoNum type="arabicPeriod"/>
            </a:pPr>
            <a:r>
              <a:rPr lang="en-US" dirty="0" smtClean="0"/>
              <a:t>What is a cell?</a:t>
            </a:r>
            <a:endParaRPr lang="en-US" dirty="0"/>
          </a:p>
        </p:txBody>
      </p:sp>
    </p:spTree>
    <p:extLst>
      <p:ext uri="{BB962C8B-B14F-4D97-AF65-F5344CB8AC3E}">
        <p14:creationId xmlns:p14="http://schemas.microsoft.com/office/powerpoint/2010/main" val="61158598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40</TotalTime>
  <Words>813</Words>
  <Application>Microsoft Office PowerPoint</Application>
  <PresentationFormat>Widescreen</PresentationFormat>
  <Paragraphs>90</Paragraphs>
  <Slides>13</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Wisp</vt:lpstr>
      <vt:lpstr>Characteristics of Life</vt:lpstr>
      <vt:lpstr>Learning Objectives</vt:lpstr>
      <vt:lpstr>Characteristics of Life</vt:lpstr>
      <vt:lpstr>Biology</vt:lpstr>
      <vt:lpstr>What is life?</vt:lpstr>
      <vt:lpstr>#1 Responding to the Environment</vt:lpstr>
      <vt:lpstr>#2 Growth and Change </vt:lpstr>
      <vt:lpstr>#3 Reproduction</vt:lpstr>
      <vt:lpstr>#4 Have Complex Chemistry</vt:lpstr>
      <vt:lpstr>#5 Maintain Homeostasis</vt:lpstr>
      <vt:lpstr>#6 Built of Cells</vt:lpstr>
      <vt:lpstr>Video to Watch</vt:lpstr>
      <vt:lpstr>Your 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Life</dc:title>
  <dc:creator>Jia Kim</dc:creator>
  <cp:lastModifiedBy>Jia Kim</cp:lastModifiedBy>
  <cp:revision>6</cp:revision>
  <dcterms:created xsi:type="dcterms:W3CDTF">2020-08-10T04:33:53Z</dcterms:created>
  <dcterms:modified xsi:type="dcterms:W3CDTF">2020-08-10T05:14:03Z</dcterms:modified>
</cp:coreProperties>
</file>