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2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3" r:id="rId19"/>
    <p:sldId id="274" r:id="rId20"/>
    <p:sldId id="275" r:id="rId21"/>
    <p:sldId id="276" r:id="rId22"/>
    <p:sldId id="278" r:id="rId23"/>
    <p:sldId id="279" r:id="rId24"/>
    <p:sldId id="277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tlnoJLe7_s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41qWPjSUdw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video" Target="https://www.youtube.com/embed/RVYwunbpMHA" TargetMode="External"/><Relationship Id="rId7" Type="http://schemas.openxmlformats.org/officeDocument/2006/relationships/image" Target="../media/image8.jpeg"/><Relationship Id="rId2" Type="http://schemas.openxmlformats.org/officeDocument/2006/relationships/video" Target="https://www.youtube.com/embed/KGMf314LUc0" TargetMode="External"/><Relationship Id="rId1" Type="http://schemas.openxmlformats.org/officeDocument/2006/relationships/video" Target="https://www.youtube.com/embed/Y6M89-6106I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f9h5t64NlQ" TargetMode="Externa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WxHfX9rBo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XDyU5f5WR8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GbOiYhHY2c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schools.com/sheets.jsp" TargetMode="External"/><Relationship Id="rId2" Type="http://schemas.openxmlformats.org/officeDocument/2006/relationships/hyperlink" Target="https://www.softschools.com/math/topics/gc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oftschools.com/quizzes/math/greatest_common_factors/quiz3219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schools.com/math/worksheets/print_sheets2.jsp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nmPfDfsir8" TargetMode="Externa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ZzoVCmUyK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juto2ze8L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4lkq3DgvmJo" TargetMode="External"/><Relationship Id="rId1" Type="http://schemas.openxmlformats.org/officeDocument/2006/relationships/video" Target="https://www.youtube.com/embed/qmfXyR7Z6Lk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t1uazlu1Lu4" TargetMode="External"/><Relationship Id="rId1" Type="http://schemas.openxmlformats.org/officeDocument/2006/relationships/video" Target="https://www.youtube.com/embed/hPgw3ts3PVQ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eVSmq1Nrpw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o_IbHId2Os" TargetMode="Externa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esj2jpktaE" TargetMode="Externa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J31kZey01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What you need to know before we get started!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Math Basics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2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you must know before we move ahead…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Place value</a:t>
            </a:r>
          </a:p>
          <a:p>
            <a:r>
              <a:rPr lang="en-US" dirty="0" smtClean="0"/>
              <a:t>2) </a:t>
            </a:r>
            <a:r>
              <a:rPr lang="en-US" dirty="0" smtClean="0"/>
              <a:t>Rounding a decimal number</a:t>
            </a:r>
          </a:p>
          <a:p>
            <a:r>
              <a:rPr lang="en-US" dirty="0" smtClean="0"/>
              <a:t>3) Basic </a:t>
            </a:r>
            <a:r>
              <a:rPr lang="en-US" dirty="0" smtClean="0"/>
              <a:t>Addition/subtraction (with regrouping)</a:t>
            </a:r>
          </a:p>
          <a:p>
            <a:r>
              <a:rPr lang="en-US" dirty="0"/>
              <a:t>4</a:t>
            </a:r>
            <a:r>
              <a:rPr lang="en-US" dirty="0" smtClean="0"/>
              <a:t>) </a:t>
            </a:r>
            <a:r>
              <a:rPr lang="en-US" dirty="0" smtClean="0"/>
              <a:t>Basic Multiplication/Division (You must memorize 2-9 multiplication table)</a:t>
            </a:r>
          </a:p>
          <a:p>
            <a:r>
              <a:rPr lang="en-US" dirty="0"/>
              <a:t>5</a:t>
            </a:r>
            <a:r>
              <a:rPr lang="en-US" dirty="0" smtClean="0"/>
              <a:t>) </a:t>
            </a:r>
            <a:r>
              <a:rPr lang="en-US" dirty="0" smtClean="0"/>
              <a:t>Factors/Divisibility/Prime/Composite Numbers</a:t>
            </a:r>
          </a:p>
          <a:p>
            <a:r>
              <a:rPr lang="en-US" dirty="0"/>
              <a:t>6</a:t>
            </a:r>
            <a:r>
              <a:rPr lang="en-US" dirty="0" smtClean="0"/>
              <a:t>) </a:t>
            </a:r>
            <a:r>
              <a:rPr lang="en-US" dirty="0" smtClean="0"/>
              <a:t>GCF and LCM</a:t>
            </a:r>
          </a:p>
          <a:p>
            <a:r>
              <a:rPr lang="en-US" dirty="0"/>
              <a:t>7</a:t>
            </a:r>
            <a:r>
              <a:rPr lang="en-US" dirty="0" smtClean="0"/>
              <a:t>) </a:t>
            </a:r>
            <a:r>
              <a:rPr lang="en-US" dirty="0" smtClean="0"/>
              <a:t>Basic Concept of Fraction (add/subtract/Multiply/divide fractions)</a:t>
            </a:r>
          </a:p>
          <a:p>
            <a:r>
              <a:rPr lang="en-US" dirty="0"/>
              <a:t>8</a:t>
            </a:r>
            <a:r>
              <a:rPr lang="en-US" dirty="0" smtClean="0"/>
              <a:t>) </a:t>
            </a:r>
            <a:r>
              <a:rPr lang="en-US" dirty="0" smtClean="0"/>
              <a:t>Percent </a:t>
            </a:r>
          </a:p>
          <a:p>
            <a:r>
              <a:rPr lang="en-US" dirty="0"/>
              <a:t>9</a:t>
            </a:r>
            <a:r>
              <a:rPr lang="en-US" dirty="0" smtClean="0"/>
              <a:t>) </a:t>
            </a:r>
            <a:r>
              <a:rPr lang="en-US" dirty="0" smtClean="0"/>
              <a:t>Converting decimal – fraction - percent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7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Place Value</a:t>
            </a:r>
            <a:br>
              <a:rPr lang="en-US" dirty="0" smtClean="0"/>
            </a:br>
            <a:r>
              <a:rPr lang="en-US" sz="2000" dirty="0"/>
              <a:t>the numerical value that a digit has by virtue of its position in a number.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very </a:t>
            </a:r>
            <a:r>
              <a:rPr lang="en-US" dirty="0"/>
              <a:t>digit in a </a:t>
            </a:r>
            <a:r>
              <a:rPr lang="en-US" b="1" dirty="0"/>
              <a:t>number</a:t>
            </a:r>
            <a:r>
              <a:rPr lang="en-US" dirty="0"/>
              <a:t> has a </a:t>
            </a:r>
            <a:r>
              <a:rPr lang="en-US" b="1" dirty="0"/>
              <a:t>place value</a:t>
            </a:r>
            <a:r>
              <a:rPr lang="en-US" dirty="0"/>
              <a:t>. </a:t>
            </a:r>
            <a:r>
              <a:rPr lang="en-US" b="1" dirty="0"/>
              <a:t>Place value</a:t>
            </a:r>
            <a:r>
              <a:rPr lang="en-US" dirty="0"/>
              <a:t> can be defined as the </a:t>
            </a:r>
            <a:r>
              <a:rPr lang="en-US" b="1" dirty="0"/>
              <a:t>value</a:t>
            </a:r>
            <a:r>
              <a:rPr lang="en-US" dirty="0"/>
              <a:t> represented by a digit in a </a:t>
            </a:r>
            <a:r>
              <a:rPr lang="en-US" b="1" dirty="0"/>
              <a:t>number</a:t>
            </a:r>
            <a:r>
              <a:rPr lang="en-US" dirty="0"/>
              <a:t> on the basis of its position in the </a:t>
            </a:r>
            <a:r>
              <a:rPr lang="en-US" b="1" dirty="0" smtClean="0"/>
              <a:t>number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You must be able to identify the place value of 5 in this number: 14.0567. If your answer was 5 hundredths (5/100), you may move onto lesson number 2. If not, please follow along!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1.4: Decimals - Mathematics LibreText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91" y="3984370"/>
            <a:ext cx="1743456" cy="1584960"/>
          </a:xfrm>
          <a:prstGeom prst="rect">
            <a:avLst/>
          </a:prstGeom>
        </p:spPr>
      </p:pic>
      <p:pic>
        <p:nvPicPr>
          <p:cNvPr id="5" name="ztlnoJLe7_s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15049" y="3597853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7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964" y="642594"/>
            <a:ext cx="10169236" cy="6161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964" y="1444040"/>
            <a:ext cx="10058400" cy="474894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Write the place name for each underlined digit.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1) 29.</a:t>
            </a:r>
            <a:r>
              <a:rPr lang="en-US" u="sng" dirty="0" smtClean="0"/>
              <a:t>4</a:t>
            </a:r>
            <a:r>
              <a:rPr lang="en-US" dirty="0" smtClean="0"/>
              <a:t>56						</a:t>
            </a:r>
          </a:p>
          <a:p>
            <a:r>
              <a:rPr lang="en-US" dirty="0" smtClean="0"/>
              <a:t>2) </a:t>
            </a:r>
            <a:r>
              <a:rPr lang="en-US" u="sng" dirty="0" smtClean="0"/>
              <a:t>4</a:t>
            </a:r>
            <a:r>
              <a:rPr lang="en-US" dirty="0" smtClean="0"/>
              <a:t>93.12						</a:t>
            </a:r>
          </a:p>
          <a:p>
            <a:r>
              <a:rPr lang="en-US" dirty="0" smtClean="0"/>
              <a:t>3) 7.009</a:t>
            </a:r>
            <a:r>
              <a:rPr lang="en-US" u="sng" dirty="0" smtClean="0"/>
              <a:t>8</a:t>
            </a:r>
            <a:r>
              <a:rPr lang="en-US" dirty="0" smtClean="0"/>
              <a:t>1</a:t>
            </a:r>
            <a:r>
              <a:rPr lang="en-US" u="sng" dirty="0" smtClean="0"/>
              <a:t>                                                                                 </a:t>
            </a:r>
          </a:p>
          <a:p>
            <a:r>
              <a:rPr lang="en-US" dirty="0" smtClean="0"/>
              <a:t>4) 1</a:t>
            </a:r>
            <a:r>
              <a:rPr lang="en-US" u="sng" dirty="0" smtClean="0"/>
              <a:t>5</a:t>
            </a:r>
            <a:r>
              <a:rPr lang="en-US" dirty="0" smtClean="0"/>
              <a:t>.3214</a:t>
            </a:r>
          </a:p>
          <a:p>
            <a:r>
              <a:rPr lang="en-US" dirty="0" smtClean="0"/>
              <a:t>5) </a:t>
            </a:r>
            <a:r>
              <a:rPr lang="en-US" u="sng" dirty="0" smtClean="0"/>
              <a:t>2</a:t>
            </a:r>
            <a:r>
              <a:rPr lang="en-US" dirty="0" smtClean="0"/>
              <a:t>34.1</a:t>
            </a:r>
          </a:p>
          <a:p>
            <a:r>
              <a:rPr lang="en-US" dirty="0" smtClean="0"/>
              <a:t>6) 432.4</a:t>
            </a:r>
            <a:r>
              <a:rPr lang="en-US" u="sng" dirty="0" smtClean="0"/>
              <a:t>9</a:t>
            </a:r>
            <a:r>
              <a:rPr lang="en-US" dirty="0" smtClean="0"/>
              <a:t>01</a:t>
            </a:r>
          </a:p>
          <a:p>
            <a:r>
              <a:rPr lang="en-US" dirty="0" smtClean="0"/>
              <a:t>7) 7.</a:t>
            </a:r>
            <a:r>
              <a:rPr lang="en-US" u="sng" dirty="0" smtClean="0"/>
              <a:t>9</a:t>
            </a:r>
            <a:r>
              <a:rPr lang="en-US" dirty="0" smtClean="0"/>
              <a:t>86</a:t>
            </a:r>
          </a:p>
          <a:p>
            <a:r>
              <a:rPr lang="en-US" dirty="0" smtClean="0"/>
              <a:t>8) </a:t>
            </a:r>
            <a:r>
              <a:rPr lang="en-US" u="sng" dirty="0" smtClean="0"/>
              <a:t>1</a:t>
            </a:r>
            <a:r>
              <a:rPr lang="en-US" dirty="0" smtClean="0"/>
              <a:t>.23</a:t>
            </a:r>
          </a:p>
          <a:p>
            <a:r>
              <a:rPr lang="en-US" dirty="0" smtClean="0"/>
              <a:t>9) 8.21</a:t>
            </a:r>
            <a:r>
              <a:rPr lang="en-US" u="sng" dirty="0" smtClean="0"/>
              <a:t>4</a:t>
            </a:r>
          </a:p>
          <a:p>
            <a:r>
              <a:rPr lang="en-US" dirty="0" smtClean="0"/>
              <a:t>10) 0.8</a:t>
            </a:r>
            <a:r>
              <a:rPr lang="en-US" u="sng" dirty="0" smtClean="0"/>
              <a:t>9</a:t>
            </a:r>
            <a:r>
              <a:rPr lang="en-US" dirty="0" smtClean="0"/>
              <a:t>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4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0" y="642594"/>
            <a:ext cx="9884229" cy="7230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462" y="1365662"/>
            <a:ext cx="10216738" cy="5076702"/>
          </a:xfrm>
        </p:spPr>
        <p:txBody>
          <a:bodyPr/>
          <a:lstStyle/>
          <a:p>
            <a:r>
              <a:rPr lang="en-US" dirty="0" smtClean="0"/>
              <a:t>Often times, when you have a decimal number that keeps on going, you will have to cut it somewhere! That’s when we use the rounding technique! </a:t>
            </a:r>
          </a:p>
          <a:p>
            <a:endParaRPr lang="en-US" dirty="0" smtClean="0"/>
          </a:p>
          <a:p>
            <a:r>
              <a:rPr lang="en-US" dirty="0" smtClean="0"/>
              <a:t>This is called the “fishing” method.</a:t>
            </a:r>
          </a:p>
          <a:p>
            <a:endParaRPr lang="en-US" dirty="0" smtClean="0"/>
          </a:p>
          <a:p>
            <a:r>
              <a:rPr lang="en-US" dirty="0" smtClean="0"/>
              <a:t>So, let’s say you went fishing! When you catch a baby fish, the law says that you have to set it free back into the water as it needs time to grow to breed! But if you catch a big fish, you can take it and eat it!</a:t>
            </a:r>
            <a:endParaRPr lang="en-US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r>
              <a:rPr lang="en-US" sz="4400" dirty="0" smtClean="0">
                <a:solidFill>
                  <a:srgbClr val="C00000"/>
                </a:solidFill>
              </a:rPr>
              <a:t>Your big fishes are: 5, 6, 7, 8, and 9</a:t>
            </a:r>
          </a:p>
          <a:p>
            <a:r>
              <a:rPr lang="en-US" sz="4400" dirty="0" smtClean="0">
                <a:solidFill>
                  <a:srgbClr val="C00000"/>
                </a:solidFill>
              </a:rPr>
              <a:t>Your small fishes are: 1, 2, 3, and 4.</a:t>
            </a:r>
          </a:p>
        </p:txBody>
      </p:sp>
    </p:spTree>
    <p:extLst>
      <p:ext uri="{BB962C8B-B14F-4D97-AF65-F5344CB8AC3E}">
        <p14:creationId xmlns:p14="http://schemas.microsoft.com/office/powerpoint/2010/main" val="220761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718" y="642594"/>
            <a:ext cx="9955481" cy="5865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652" y="1359725"/>
            <a:ext cx="10139548" cy="4675315"/>
          </a:xfrm>
        </p:spPr>
        <p:txBody>
          <a:bodyPr/>
          <a:lstStyle/>
          <a:p>
            <a:r>
              <a:rPr lang="en-US" dirty="0"/>
              <a:t>Let’s take </a:t>
            </a:r>
            <a:r>
              <a:rPr lang="en-US" b="1" dirty="0"/>
              <a:t>23.436791834 </a:t>
            </a:r>
            <a:r>
              <a:rPr lang="en-US" dirty="0"/>
              <a:t>as an example. The number is so long! Let’s round to the nearest hundredths. </a:t>
            </a:r>
          </a:p>
          <a:p>
            <a:endParaRPr lang="en-US" dirty="0"/>
          </a:p>
          <a:p>
            <a:pPr lvl="1"/>
            <a:r>
              <a:rPr lang="en-US" dirty="0"/>
              <a:t>First, underline the digit that is in the hundredths place. Which is 23.4</a:t>
            </a:r>
            <a:r>
              <a:rPr lang="en-US" u="sng" dirty="0"/>
              <a:t>3</a:t>
            </a:r>
            <a:r>
              <a:rPr lang="en-US" dirty="0"/>
              <a:t>6791834 (3)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Then, you have to look at the number </a:t>
            </a:r>
            <a:r>
              <a:rPr lang="en-US" dirty="0" smtClean="0"/>
              <a:t>to </a:t>
            </a:r>
            <a:r>
              <a:rPr lang="en-US" dirty="0"/>
              <a:t>the right of the hundredths. 23.4</a:t>
            </a:r>
            <a:r>
              <a:rPr lang="en-US" u="sng" dirty="0"/>
              <a:t>3</a:t>
            </a:r>
            <a:r>
              <a:rPr lang="en-US" dirty="0"/>
              <a:t>6791834 </a:t>
            </a:r>
            <a:r>
              <a:rPr lang="en-US" dirty="0" smtClean="0"/>
              <a:t>(which is 6)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Now, think! Is 6 a big fish or a small fish</a:t>
            </a:r>
            <a:r>
              <a:rPr lang="en-US" dirty="0" smtClean="0"/>
              <a:t>? It’s a big fish! What should we do? Eat it!!!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you eat the fish, you are going to gain weight! So let’s add 1 to our hundredths place, which was 3. So if you add 1 to 3, you will get a 4.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happens to the 6 and the rest of the numbers? We can let it all go (get rid of it)!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answer is 23.44 if you round 23.436791834 to the nearest hundredths!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8817428" y="2820390"/>
            <a:ext cx="47501" cy="2196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0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426185"/>
          </a:xfrm>
        </p:spPr>
        <p:txBody>
          <a:bodyPr>
            <a:noAutofit/>
          </a:bodyPr>
          <a:lstStyle/>
          <a:p>
            <a:r>
              <a:rPr lang="en-US" sz="3600" dirty="0" smtClean="0"/>
              <a:t>Rounding continued…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218" y="1454727"/>
            <a:ext cx="10002982" cy="458031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Let’s take a look at this number: 34.2145. We want to round this to the nearest </a:t>
            </a:r>
            <a:r>
              <a:rPr lang="en-US" u="sng" dirty="0" smtClean="0"/>
              <a:t>tenths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First, identify where the tenth is located: 34.</a:t>
            </a:r>
            <a:r>
              <a:rPr lang="en-US" u="sng" dirty="0" smtClean="0"/>
              <a:t>2</a:t>
            </a:r>
            <a:r>
              <a:rPr lang="en-US" dirty="0" smtClean="0"/>
              <a:t>145 (2 is in the tenths place)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Now, fish to the right, catch the number to the right of the tenths place, 34.2145, which is the 1.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you catch the “1”, should you let it go or eat it? Is “1” a big fish or a small fish? It is a small fish. Then that means you have to let it go!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what happens to my “2” which was in the tenths place? It stays the same because you didn’t eat anything to gain any weight?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about the rest of the numbers starting with 1? (34.2</a:t>
            </a:r>
            <a:r>
              <a:rPr lang="en-US" u="sng" dirty="0" smtClean="0">
                <a:solidFill>
                  <a:srgbClr val="C00000"/>
                </a:solidFill>
              </a:rPr>
              <a:t>145</a:t>
            </a:r>
            <a:r>
              <a:rPr lang="en-US" dirty="0" smtClean="0"/>
              <a:t>): They will disappear!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final answer would be 34.2.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9149938" y="2339439"/>
            <a:ext cx="45719" cy="362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0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53529"/>
            <a:ext cx="9201397" cy="7052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65662"/>
            <a:ext cx="10058400" cy="4669378"/>
          </a:xfrm>
        </p:spPr>
        <p:txBody>
          <a:bodyPr/>
          <a:lstStyle/>
          <a:p>
            <a:r>
              <a:rPr lang="en-US" dirty="0" smtClean="0"/>
              <a:t>Round the following numbers to the nearest tenths: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1)  541.6234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2)  2.3545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3)  0.9831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4) 12.9833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5) 4.2324</a:t>
            </a:r>
            <a:endParaRPr lang="en-US" dirty="0"/>
          </a:p>
        </p:txBody>
      </p:sp>
      <p:pic>
        <p:nvPicPr>
          <p:cNvPr id="5" name="m41qWPjSUd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77247" y="317627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60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Add/Subtract/Multiplication and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have memorized your multiplication table.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nd If There’s Anything I’ve Forgotten, I Apologize For That, Too. And For Forgetting To ..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71" y="2636322"/>
            <a:ext cx="4041610" cy="3307278"/>
          </a:xfrm>
          <a:prstGeom prst="rect">
            <a:avLst/>
          </a:prstGeom>
        </p:spPr>
      </p:pic>
      <p:pic>
        <p:nvPicPr>
          <p:cNvPr id="5" name="Y6M89-6106I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775706" y="2536792"/>
            <a:ext cx="2724068" cy="1532288"/>
          </a:xfrm>
          <a:prstGeom prst="rect">
            <a:avLst/>
          </a:prstGeom>
        </p:spPr>
      </p:pic>
      <p:pic>
        <p:nvPicPr>
          <p:cNvPr id="6" name="KGMf314LUc0"/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342822" y="4257536"/>
            <a:ext cx="2724482" cy="1532521"/>
          </a:xfrm>
          <a:prstGeom prst="rect">
            <a:avLst/>
          </a:prstGeom>
        </p:spPr>
      </p:pic>
      <p:pic>
        <p:nvPicPr>
          <p:cNvPr id="7" name="RVYwunbpMHA"/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8259845" y="4257536"/>
            <a:ext cx="2734622" cy="15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0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04" y="374073"/>
            <a:ext cx="9870374" cy="1045029"/>
          </a:xfrm>
        </p:spPr>
        <p:txBody>
          <a:bodyPr>
            <a:noAutofit/>
          </a:bodyPr>
          <a:lstStyle/>
          <a:p>
            <a:r>
              <a:rPr lang="en-US" sz="3600" dirty="0" smtClean="0"/>
              <a:t>Factors/Divisibility/</a:t>
            </a:r>
            <a:br>
              <a:rPr lang="en-US" sz="3600" dirty="0" smtClean="0"/>
            </a:br>
            <a:r>
              <a:rPr lang="en-US" sz="3600" dirty="0" smtClean="0"/>
              <a:t>Prime/Composite Numbers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04" y="1520042"/>
            <a:ext cx="10115796" cy="4514998"/>
          </a:xfrm>
        </p:spPr>
        <p:txBody>
          <a:bodyPr/>
          <a:lstStyle/>
          <a:p>
            <a:r>
              <a:rPr lang="en-US" dirty="0" smtClean="0"/>
              <a:t>First! What are factors? Numbers that are multiplied are called </a:t>
            </a:r>
            <a:r>
              <a:rPr lang="en-US" dirty="0" smtClean="0">
                <a:solidFill>
                  <a:srgbClr val="FF0000"/>
                </a:solidFill>
              </a:rPr>
              <a:t>factors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 3 x 8 = 24, 3 and 8 are the factors. The product 24, is divisible by each of its factors. When you divide a whole number by one of its factors, the remainder is 0.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 smtClean="0"/>
              <a:t>To find the factors of a number, you can use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</a:rPr>
              <a:t>divisibility rules</a:t>
            </a:r>
            <a:r>
              <a:rPr lang="en-US" dirty="0" smtClean="0"/>
              <a:t>. A divisibility rule is a </a:t>
            </a:r>
            <a:r>
              <a:rPr lang="en-US" i="1" dirty="0" smtClean="0"/>
              <a:t>shortcut</a:t>
            </a:r>
            <a:r>
              <a:rPr lang="en-US" dirty="0" smtClean="0"/>
              <a:t> for determining when one number is divisible by another.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  <p:pic>
        <p:nvPicPr>
          <p:cNvPr id="5" name="Picture 4" descr="eLimu | Numbe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724" y="3427572"/>
            <a:ext cx="3122716" cy="2607468"/>
          </a:xfrm>
          <a:prstGeom prst="rect">
            <a:avLst/>
          </a:prstGeom>
        </p:spPr>
      </p:pic>
      <p:pic>
        <p:nvPicPr>
          <p:cNvPr id="10" name="Df9h5t64NlQ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300353" y="3427572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41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094" y="642594"/>
            <a:ext cx="9991106" cy="479624"/>
          </a:xfrm>
        </p:spPr>
        <p:txBody>
          <a:bodyPr>
            <a:noAutofit/>
          </a:bodyPr>
          <a:lstStyle/>
          <a:p>
            <a:r>
              <a:rPr lang="en-US" sz="3200" dirty="0" smtClean="0"/>
              <a:t>Example 1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7741" y="1212471"/>
            <a:ext cx="10058400" cy="3931920"/>
          </a:xfrm>
        </p:spPr>
        <p:txBody>
          <a:bodyPr/>
          <a:lstStyle/>
          <a:p>
            <a:r>
              <a:rPr lang="en-US" dirty="0" smtClean="0"/>
              <a:t>Find the factors of 24.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List all the ways that you could multiply two numbers to get 24</a:t>
            </a:r>
          </a:p>
          <a:p>
            <a:pPr marL="548640" lvl="2" indent="0">
              <a:buNone/>
            </a:pPr>
            <a:endParaRPr lang="en-US" dirty="0" smtClean="0"/>
          </a:p>
          <a:p>
            <a:pPr lvl="3"/>
            <a:r>
              <a:rPr lang="en-US" dirty="0" smtClean="0"/>
              <a:t>1 x 24</a:t>
            </a:r>
          </a:p>
          <a:p>
            <a:pPr lvl="3"/>
            <a:r>
              <a:rPr lang="en-US" dirty="0" smtClean="0"/>
              <a:t>2 x 12</a:t>
            </a:r>
          </a:p>
          <a:p>
            <a:pPr lvl="3"/>
            <a:r>
              <a:rPr lang="en-US" dirty="0" smtClean="0"/>
              <a:t>3 x 8</a:t>
            </a:r>
          </a:p>
          <a:p>
            <a:pPr lvl="3"/>
            <a:r>
              <a:rPr lang="en-US" dirty="0" smtClean="0"/>
              <a:t>4 x 6</a:t>
            </a:r>
          </a:p>
          <a:p>
            <a:pPr marL="822960" lvl="3" indent="0">
              <a:buNone/>
            </a:pPr>
            <a:endParaRPr lang="en-US" dirty="0"/>
          </a:p>
          <a:p>
            <a:pPr marL="822960" lvl="3" indent="0">
              <a:buNone/>
            </a:pPr>
            <a:r>
              <a:rPr lang="en-US" dirty="0" smtClean="0"/>
              <a:t>(The factors of 24 are 1,2,3,4,6,8,12,and 24)</a:t>
            </a:r>
          </a:p>
          <a:p>
            <a:pPr marL="822960" lvl="3" indent="0">
              <a:buNone/>
            </a:pPr>
            <a:endParaRPr lang="en-US" dirty="0"/>
          </a:p>
          <a:p>
            <a:pPr marL="822960" lvl="3" indent="0">
              <a:buNone/>
            </a:pPr>
            <a:endParaRPr lang="en-US" dirty="0" smtClean="0"/>
          </a:p>
        </p:txBody>
      </p:sp>
      <p:pic>
        <p:nvPicPr>
          <p:cNvPr id="4" name="nWxHfX9rBo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519553" y="3810420"/>
            <a:ext cx="3406240" cy="191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1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07908"/>
            <a:ext cx="9842665" cy="55087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 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58784"/>
            <a:ext cx="10058400" cy="4776256"/>
          </a:xfrm>
        </p:spPr>
        <p:txBody>
          <a:bodyPr/>
          <a:lstStyle/>
          <a:p>
            <a:r>
              <a:rPr lang="en-US" dirty="0" smtClean="0"/>
              <a:t>By which of these numbers is 78 divisible by? 2, 3, 4, 5, or 10?</a:t>
            </a:r>
          </a:p>
          <a:p>
            <a:pPr lvl="1"/>
            <a:r>
              <a:rPr lang="en-US" dirty="0" smtClean="0"/>
              <a:t>The ones digit is 8. SO, 78 is divisible by 2.</a:t>
            </a:r>
          </a:p>
          <a:p>
            <a:pPr lvl="1"/>
            <a:r>
              <a:rPr lang="en-US" dirty="0" smtClean="0"/>
              <a:t>Since 7 + 8 = 15, and 15 is divisible by 3, 78 is divisible by 3.</a:t>
            </a:r>
          </a:p>
          <a:p>
            <a:pPr lvl="1"/>
            <a:r>
              <a:rPr lang="en-US" dirty="0" smtClean="0"/>
              <a:t>Because 78 is divisible by 2 and 3, it is divisible by 6.</a:t>
            </a:r>
          </a:p>
          <a:p>
            <a:pPr lvl="1"/>
            <a:r>
              <a:rPr lang="en-US" dirty="0" smtClean="0"/>
              <a:t>The ones digit is not 0 or 5, so it is not divisible by 5 or by 10.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 smtClean="0"/>
              <a:t>Your turn! What are the following numbers divisible by?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 smtClean="0"/>
              <a:t>	1) 40</a:t>
            </a:r>
          </a:p>
          <a:p>
            <a:pPr marL="27432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   	2) 57</a:t>
            </a:r>
          </a:p>
          <a:p>
            <a:pPr marL="274320" lvl="1" indent="0">
              <a:buNone/>
            </a:pPr>
            <a:r>
              <a:rPr lang="en-US" dirty="0"/>
              <a:t>	</a:t>
            </a:r>
            <a:r>
              <a:rPr lang="en-US" dirty="0" smtClean="0"/>
              <a:t>3) 100</a:t>
            </a:r>
          </a:p>
          <a:p>
            <a:pPr marL="274320" lvl="1" indent="0">
              <a:buNone/>
            </a:pPr>
            <a:r>
              <a:rPr lang="en-US" dirty="0"/>
              <a:t>	</a:t>
            </a:r>
            <a:r>
              <a:rPr lang="en-US" dirty="0" smtClean="0"/>
              <a:t>4) 1,260</a:t>
            </a:r>
          </a:p>
          <a:p>
            <a:pPr marL="274320" lvl="1" indent="0">
              <a:buNone/>
            </a:pPr>
            <a:r>
              <a:rPr lang="en-US" dirty="0"/>
              <a:t>	</a:t>
            </a:r>
            <a:r>
              <a:rPr lang="en-US" dirty="0" smtClean="0"/>
              <a:t>5) 144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416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Primes/Composites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whole number greater than 1 is either a </a:t>
            </a:r>
            <a:r>
              <a:rPr lang="en-US" b="1" u="sng" dirty="0" smtClean="0">
                <a:solidFill>
                  <a:srgbClr val="0070C0"/>
                </a:solidFill>
              </a:rPr>
              <a:t>prime number</a:t>
            </a:r>
            <a:r>
              <a:rPr lang="en-US" dirty="0" smtClean="0"/>
              <a:t> or a </a:t>
            </a:r>
            <a:r>
              <a:rPr lang="en-US" b="1" u="sng" dirty="0" smtClean="0">
                <a:solidFill>
                  <a:srgbClr val="FF0000"/>
                </a:solidFill>
              </a:rPr>
              <a:t>composite number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70C0"/>
                </a:solidFill>
              </a:rPr>
              <a:t>prime</a:t>
            </a:r>
            <a:r>
              <a:rPr lang="en-US" dirty="0" smtClean="0"/>
              <a:t> number has exactly two factors: itself and 1.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composite</a:t>
            </a:r>
            <a:r>
              <a:rPr lang="en-US" dirty="0" smtClean="0"/>
              <a:t> number has more than two factors.</a:t>
            </a:r>
          </a:p>
          <a:p>
            <a:r>
              <a:rPr lang="en-US" dirty="0" smtClean="0"/>
              <a:t>The numbers 0 and 1 are neither prime nor composite.</a:t>
            </a:r>
          </a:p>
          <a:p>
            <a:endParaRPr lang="en-US" dirty="0"/>
          </a:p>
          <a:p>
            <a:r>
              <a:rPr lang="en-US" dirty="0" smtClean="0"/>
              <a:t>Example: Is 48 a prime number or a composite number?</a:t>
            </a:r>
          </a:p>
          <a:p>
            <a:pPr lvl="1"/>
            <a:r>
              <a:rPr lang="en-US" dirty="0" smtClean="0"/>
              <a:t>Factors of 48 are 1, 2, 3, 4, 6, 8, 12, 16, 24, and 48.</a:t>
            </a:r>
          </a:p>
          <a:p>
            <a:pPr lvl="1"/>
            <a:r>
              <a:rPr lang="en-US" dirty="0" smtClean="0"/>
              <a:t>Since there are more than two factors of 48, it is a </a:t>
            </a:r>
            <a:r>
              <a:rPr lang="en-US" dirty="0" smtClean="0">
                <a:solidFill>
                  <a:srgbClr val="FF0000"/>
                </a:solidFill>
              </a:rPr>
              <a:t>composite</a:t>
            </a:r>
            <a:r>
              <a:rPr lang="en-US" dirty="0" smtClean="0"/>
              <a:t> number!</a:t>
            </a:r>
            <a:endParaRPr lang="en-US" dirty="0"/>
          </a:p>
        </p:txBody>
      </p:sp>
      <p:pic>
        <p:nvPicPr>
          <p:cNvPr id="5" name="TXDyU5f5WR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675598" y="4631764"/>
            <a:ext cx="2939673" cy="165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1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Tell whether each number is prime or composite (Use the divisibility rules!)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1) 93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2) 102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3) 43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4) 123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5) 59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85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 Factorization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number is prime, then the only way it can be factored is “1 times itself”.</a:t>
            </a:r>
          </a:p>
          <a:p>
            <a:r>
              <a:rPr lang="en-US" dirty="0" smtClean="0"/>
              <a:t>If a number is composite, it can be expressed as a product of prime factors.</a:t>
            </a:r>
          </a:p>
          <a:p>
            <a:r>
              <a:rPr lang="en-US" dirty="0" smtClean="0"/>
              <a:t>So, when a composite number is expressed as a product of prime factors, this is called its </a:t>
            </a:r>
            <a:r>
              <a:rPr lang="en-US" u="sng" dirty="0" smtClean="0"/>
              <a:t>prime factorization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XGbOiYhHY2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81953" y="3655172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3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434" y="642594"/>
            <a:ext cx="9965765" cy="61246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Examples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859" y="1255059"/>
            <a:ext cx="10073341" cy="4779981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en-US" dirty="0" smtClean="0"/>
              <a:t>Find the prime factorization of 6: The prime factorization of 6 is 2 x 3, because 2 and 3 are prime and 2 x 3 =6.</a:t>
            </a:r>
          </a:p>
          <a:p>
            <a:pPr marL="342900" indent="-342900">
              <a:buAutoNum type="arabicParenR"/>
            </a:pPr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Find the prime factorization of 112: The prime factorization of 112 is 2 x 2 x 2 x 2 x 7.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tikz pgf - How to automatically draw tree diagram of prime factorization with LaTeX? - TeX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85" y="3246292"/>
            <a:ext cx="252412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1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Find the prime factorization of 50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2) Find the prime factorization of 84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361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GCF (Greatest Common Factor)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Lesson: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https://www.softschools.com/math/topics/gcf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Worksheet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https://www.softschools.com/sheets.jsp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Test: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www.softschools.com/quizzes/math/greatest_common_factors/quiz3219.html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1863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LCM (Least Common Multiple)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Worksheet:</a:t>
            </a:r>
            <a:r>
              <a:rPr lang="en-US" dirty="0" err="1">
                <a:hlinkClick r:id="rId3"/>
              </a:rPr>
              <a:t>https</a:t>
            </a:r>
            <a:r>
              <a:rPr lang="en-US" dirty="0">
                <a:hlinkClick r:id="rId3"/>
              </a:rPr>
              <a:t>://www.softschools.com/math/worksheets/print_sheets2.jsp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znmPfDfsir8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04655" y="2220314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6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</a:t>
            </a:r>
            <a:endParaRPr lang="en-US" dirty="0"/>
          </a:p>
        </p:txBody>
      </p:sp>
      <p:pic>
        <p:nvPicPr>
          <p:cNvPr id="4" name="kZzoVCmUyK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13807" y="2014194"/>
            <a:ext cx="6683829" cy="375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99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Adding/Subtracting Fractions</a:t>
            </a:r>
            <a:endParaRPr lang="en-US" dirty="0"/>
          </a:p>
        </p:txBody>
      </p:sp>
      <p:pic>
        <p:nvPicPr>
          <p:cNvPr id="4" name="5juto2ze8L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278288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59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Multiplying/Dividing Fractions</a:t>
            </a:r>
            <a:endParaRPr lang="en-US" dirty="0"/>
          </a:p>
        </p:txBody>
      </p:sp>
      <p:pic>
        <p:nvPicPr>
          <p:cNvPr id="4" name="qmfXyR7Z6L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09520" y="2927267"/>
            <a:ext cx="3428635" cy="1928607"/>
          </a:xfrm>
          <a:prstGeom prst="rect">
            <a:avLst/>
          </a:prstGeom>
        </p:spPr>
      </p:pic>
      <p:pic>
        <p:nvPicPr>
          <p:cNvPr id="5" name="4lkq3DgvmJo"/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448301" y="2927267"/>
            <a:ext cx="3441866" cy="193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31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Dividing Fractions</a:t>
            </a:r>
            <a:endParaRPr lang="en-US" dirty="0"/>
          </a:p>
        </p:txBody>
      </p:sp>
      <p:pic>
        <p:nvPicPr>
          <p:cNvPr id="4" name="hPgw3ts3PV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18856" y="2755075"/>
            <a:ext cx="4250292" cy="2390789"/>
          </a:xfrm>
          <a:prstGeom prst="rect">
            <a:avLst/>
          </a:prstGeom>
        </p:spPr>
      </p:pic>
      <p:pic>
        <p:nvPicPr>
          <p:cNvPr id="5" name="t1uazlu1Lu4"/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547956" y="2749137"/>
            <a:ext cx="4260847" cy="239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43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Percent: per hundred</a:t>
                </a:r>
              </a:p>
              <a:p>
                <a:r>
                  <a:rPr lang="en-US" dirty="0" smtClean="0"/>
                  <a:t>Percentages are ratios that compare a quantity to 100.</a:t>
                </a:r>
              </a:p>
              <a:p>
                <a:r>
                  <a:rPr lang="en-US" dirty="0" smtClean="0"/>
                  <a:t>33% means “33 per hundred” and can also be written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or 0.33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*** Any time you have a percent, you can put the number over 100 and get rid of the % sign. Don’t forget to simplify the fraction if possible!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EX:	 3%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	25%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5" t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257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465" y="642594"/>
            <a:ext cx="10121735" cy="65181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Percent continued…</a:t>
            </a:r>
            <a:endParaRPr lang="en-US" sz="4000" dirty="0"/>
          </a:p>
        </p:txBody>
      </p:sp>
      <p:pic>
        <p:nvPicPr>
          <p:cNvPr id="4" name="JeVSmq1Nrp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78250" y="237807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8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208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Converting between</a:t>
            </a:r>
            <a:br>
              <a:rPr lang="en-US" dirty="0" smtClean="0"/>
            </a:br>
            <a:r>
              <a:rPr lang="en-US" dirty="0" smtClean="0"/>
              <a:t>Fraction-Decimal-Percent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73454027"/>
                  </p:ext>
                </p:extLst>
              </p:nvPr>
            </p:nvGraphicFramePr>
            <p:xfrm>
              <a:off x="965860" y="1842181"/>
              <a:ext cx="10058400" cy="43812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2800">
                      <a:extLst>
                        <a:ext uri="{9D8B030D-6E8A-4147-A177-3AD203B41FA5}">
                          <a16:colId xmlns:a16="http://schemas.microsoft.com/office/drawing/2014/main" val="1052257736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898789104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12910544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Fraction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Decimal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Percent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253545"/>
                      </a:ext>
                    </a:extLst>
                  </a:tr>
                  <a:tr h="6964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94079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5265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35%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6714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15452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71720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240%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589867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73454027"/>
                  </p:ext>
                </p:extLst>
              </p:nvPr>
            </p:nvGraphicFramePr>
            <p:xfrm>
              <a:off x="965860" y="1842181"/>
              <a:ext cx="10058400" cy="43812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2800">
                      <a:extLst>
                        <a:ext uri="{9D8B030D-6E8A-4147-A177-3AD203B41FA5}">
                          <a16:colId xmlns:a16="http://schemas.microsoft.com/office/drawing/2014/main" val="1052257736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898789104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12910544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Fraction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Decimal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Percent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253545"/>
                      </a:ext>
                    </a:extLst>
                  </a:tr>
                  <a:tr h="6964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2" t="-57895" r="-200909" b="-47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940797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526501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35%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6714009"/>
                      </a:ext>
                    </a:extLst>
                  </a:tr>
                  <a:tr h="753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2" t="-314516" r="-200909" b="-17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15452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717203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US" dirty="0" smtClean="0"/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240%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58986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20627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527125"/>
          </a:xfrm>
        </p:spPr>
        <p:txBody>
          <a:bodyPr>
            <a:noAutofit/>
          </a:bodyPr>
          <a:lstStyle/>
          <a:p>
            <a:r>
              <a:rPr lang="en-US" sz="3200" dirty="0" smtClean="0"/>
              <a:t>Fraction to Decimal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6800" y="1277785"/>
                <a:ext cx="10058400" cy="5105202"/>
              </a:xfrm>
            </p:spPr>
            <p:txBody>
              <a:bodyPr/>
              <a:lstStyle/>
              <a:p>
                <a:r>
                  <a:rPr lang="en-US" dirty="0" smtClean="0"/>
                  <a:t>To change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 smtClean="0"/>
                  <a:t> into a decimal you can simply divide the numerator by the denominator and round your answer to the nearest hundredths (or thousandths, ten thousandths, etc. if necessary)</a:t>
                </a:r>
              </a:p>
              <a:p>
                <a:r>
                  <a:rPr lang="en-US" dirty="0" smtClean="0"/>
                  <a:t>Or! Make the denominator equivalent to either 10, 100, or 1,000. Since 5 can go into 10, we are going to make an equivalent fraction! Multiply both the numerator and denominator by 2. Then, read the fraction using tenths, hundredths, thousandths, etc.)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 smtClean="0"/>
                  <a:t>   Read the second fraction as two tenths. Translate this into a decimal. 2 is in the tenths place with no whole numbers. 0.2 or 0.20 or 0.200000000 (The last zero has no meaning)</a:t>
                </a:r>
              </a:p>
              <a:p>
                <a:pPr marL="274320" lvl="1" indent="0">
                  <a:buNone/>
                </a:pPr>
                <a:endParaRPr lang="en-US" dirty="0"/>
              </a:p>
              <a:p>
                <a:pPr marL="274320" lvl="1" indent="0">
                  <a:buNone/>
                </a:pPr>
                <a:r>
                  <a:rPr lang="en-US" dirty="0" smtClean="0"/>
                  <a:t>	Example: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 smtClean="0"/>
                  <a:t> into a decimal</a:t>
                </a:r>
              </a:p>
              <a:p>
                <a:pPr marL="274320" lvl="1" indent="0">
                  <a:buNone/>
                </a:pPr>
                <a:r>
                  <a:rPr lang="en-US" dirty="0" smtClean="0"/>
                  <a:t>                                  </a:t>
                </a:r>
                <a:r>
                  <a:rPr lang="en-US" sz="1000" dirty="0" smtClean="0"/>
                  <a:t>x 25</a:t>
                </a:r>
                <a:endParaRPr lang="en-US" sz="1000" dirty="0"/>
              </a:p>
              <a:p>
                <a:pPr marL="274320" lvl="1" indent="0">
                  <a:buNone/>
                </a:pP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 smtClean="0"/>
                  <a:t>     =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  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 =  Seventy-five hundredths  =  0.75</a:t>
                </a:r>
              </a:p>
              <a:p>
                <a:pPr marL="274320" lvl="1" indent="0">
                  <a:buNone/>
                </a:pPr>
                <a:r>
                  <a:rPr lang="en-US" dirty="0" smtClean="0"/>
                  <a:t>                                  </a:t>
                </a:r>
                <a:r>
                  <a:rPr lang="en-US" sz="1000" dirty="0" smtClean="0"/>
                  <a:t>x 25</a:t>
                </a:r>
                <a:endParaRPr lang="en-US" dirty="0"/>
              </a:p>
              <a:p>
                <a:pPr marL="274320" lvl="1" indent="0">
                  <a:buNone/>
                </a:pPr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lvl="3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277785"/>
                <a:ext cx="10058400" cy="5105202"/>
              </a:xfrm>
              <a:blipFill>
                <a:blip r:embed="rId3"/>
                <a:stretch>
                  <a:fillRect l="-424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3146961" y="4799413"/>
            <a:ext cx="1365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146961" y="5492140"/>
            <a:ext cx="1365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do_IbHId2Os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225807" y="4920156"/>
            <a:ext cx="2196276" cy="123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14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342" y="642594"/>
            <a:ext cx="10014857" cy="63400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Decimal to Fraction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7527" y="1276597"/>
                <a:ext cx="10127673" cy="4758443"/>
              </a:xfrm>
            </p:spPr>
            <p:txBody>
              <a:bodyPr/>
              <a:lstStyle/>
              <a:p>
                <a:r>
                  <a:rPr lang="en-US" dirty="0" smtClean="0"/>
                  <a:t>To convert decimal to fraction, read your decimal number using the place value.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(If there are no whole numbers) such as 0.34, read it as </a:t>
                </a:r>
                <a:r>
                  <a:rPr lang="en-US" u="sng" dirty="0">
                    <a:solidFill>
                      <a:srgbClr val="C00000"/>
                    </a:solidFill>
                  </a:rPr>
                  <a:t>T</a:t>
                </a:r>
                <a:r>
                  <a:rPr lang="en-US" u="sng" dirty="0" smtClean="0">
                    <a:solidFill>
                      <a:srgbClr val="C00000"/>
                    </a:solidFill>
                  </a:rPr>
                  <a:t>hirty-four hundredths</a:t>
                </a:r>
                <a:r>
                  <a:rPr lang="en-US" dirty="0" smtClean="0"/>
                  <a:t>. Then translate this to a fraction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 smtClean="0"/>
                  <a:t> Always make sure to simplify your fraction using the GCF or the L-Chart,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 smtClean="0"/>
                  <a:t> 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(If there are whole numbers) such as 1.5, read it as </a:t>
                </a:r>
                <a:r>
                  <a:rPr lang="en-US" u="sng" dirty="0" smtClean="0">
                    <a:solidFill>
                      <a:srgbClr val="C00000"/>
                    </a:solidFill>
                  </a:rPr>
                  <a:t>One and five tenths</a:t>
                </a:r>
                <a:r>
                  <a:rPr lang="en-US" dirty="0" smtClean="0"/>
                  <a:t>. Then translate this to a fraction, placing the 1 in front of the fraction,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 smtClean="0"/>
                  <a:t>. But don’t forget to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 smtClean="0"/>
                  <a:t> into its simplest form, which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. Final answer?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7527" y="1276597"/>
                <a:ext cx="10127673" cy="4758443"/>
              </a:xfrm>
              <a:blipFill>
                <a:blip r:embed="rId3"/>
                <a:stretch>
                  <a:fillRect l="-421" t="-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qesj2jpkta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499267" y="4740852"/>
            <a:ext cx="2687782" cy="151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95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3400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Decimal to Percent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9" y="1295597"/>
            <a:ext cx="10410701" cy="5057701"/>
          </a:xfrm>
        </p:spPr>
        <p:txBody>
          <a:bodyPr/>
          <a:lstStyle/>
          <a:p>
            <a:r>
              <a:rPr lang="en-US" dirty="0" smtClean="0"/>
              <a:t>To convert a decimal to percent, simply move the decimal 2 places to the right and place the percent sign (%).</a:t>
            </a:r>
          </a:p>
          <a:p>
            <a:endParaRPr lang="en-US" dirty="0" smtClean="0"/>
          </a:p>
          <a:p>
            <a:r>
              <a:rPr lang="en-US" dirty="0" smtClean="0"/>
              <a:t>WHY? Because percent is always out of a 100!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Example: Convert 0.36 into a percent</a:t>
            </a:r>
          </a:p>
          <a:p>
            <a:pPr lvl="3"/>
            <a:r>
              <a:rPr lang="en-US" dirty="0" smtClean="0"/>
              <a:t>Move the decimal 2 places to the right and place the percent sign = 36%</a:t>
            </a:r>
          </a:p>
          <a:p>
            <a:pPr lvl="2"/>
            <a:r>
              <a:rPr lang="en-US" dirty="0" smtClean="0"/>
              <a:t>Example: Convert 1.3454 into a percent</a:t>
            </a:r>
          </a:p>
          <a:p>
            <a:pPr lvl="3"/>
            <a:r>
              <a:rPr lang="en-US" dirty="0" smtClean="0"/>
              <a:t>Move the decimal 2 places to the right and place the percent sign = 134.54%</a:t>
            </a:r>
          </a:p>
          <a:p>
            <a:pPr lvl="2"/>
            <a:r>
              <a:rPr lang="en-US" dirty="0" smtClean="0"/>
              <a:t>Example: Convert 0.0095 into a percent</a:t>
            </a:r>
          </a:p>
          <a:p>
            <a:pPr lvl="3"/>
            <a:r>
              <a:rPr lang="en-US" dirty="0" smtClean="0"/>
              <a:t>Move the decimal 2 places to the right and place the percent sign = 0.95%</a:t>
            </a:r>
            <a:endParaRPr lang="en-US" dirty="0"/>
          </a:p>
        </p:txBody>
      </p:sp>
      <p:pic>
        <p:nvPicPr>
          <p:cNvPr id="4" name="NJ31kZey01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974447" y="4868883"/>
            <a:ext cx="2322946" cy="130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032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377</TotalTime>
  <Words>1892</Words>
  <Application>Microsoft Office PowerPoint</Application>
  <PresentationFormat>Widescreen</PresentationFormat>
  <Paragraphs>220</Paragraphs>
  <Slides>29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Cambria Math</vt:lpstr>
      <vt:lpstr>Century Gothic</vt:lpstr>
      <vt:lpstr>Garamond</vt:lpstr>
      <vt:lpstr>Savon</vt:lpstr>
      <vt:lpstr>What you need to know before we get started!</vt:lpstr>
      <vt:lpstr>What you must know before we move ahead…</vt:lpstr>
      <vt:lpstr>Place Value the numerical value that a digit has by virtue of its position in a number.</vt:lpstr>
      <vt:lpstr>Let’s practice</vt:lpstr>
      <vt:lpstr>Rounding</vt:lpstr>
      <vt:lpstr>Let’s Practice!</vt:lpstr>
      <vt:lpstr>Rounding continued…</vt:lpstr>
      <vt:lpstr>Your Turn!</vt:lpstr>
      <vt:lpstr>Basic Add/Subtract/Multiplication and Division</vt:lpstr>
      <vt:lpstr>Factors/Divisibility/ Prime/Composite Numbers</vt:lpstr>
      <vt:lpstr>Example 1</vt:lpstr>
      <vt:lpstr>Example 2</vt:lpstr>
      <vt:lpstr>Primes/Composites</vt:lpstr>
      <vt:lpstr>Your Turn!</vt:lpstr>
      <vt:lpstr>Prime Factorization</vt:lpstr>
      <vt:lpstr>Examples</vt:lpstr>
      <vt:lpstr>Your Turn!</vt:lpstr>
      <vt:lpstr>GCF (Greatest Common Factor)</vt:lpstr>
      <vt:lpstr>LCM (Least Common Multiple)</vt:lpstr>
      <vt:lpstr>FRACTIONS</vt:lpstr>
      <vt:lpstr>Adding/Subtracting Fractions</vt:lpstr>
      <vt:lpstr>Multiplying/Dividing Fractions</vt:lpstr>
      <vt:lpstr>Modeling Dividing Fractions</vt:lpstr>
      <vt:lpstr>Percent</vt:lpstr>
      <vt:lpstr>Percent continued…</vt:lpstr>
      <vt:lpstr>Converting between Fraction-Decimal-Percent</vt:lpstr>
      <vt:lpstr>Fraction to Decimal</vt:lpstr>
      <vt:lpstr>Decimal to Fraction</vt:lpstr>
      <vt:lpstr>Decimal to Percent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you need to know before we get started!</dc:title>
  <dc:creator>Jia Kim</dc:creator>
  <cp:lastModifiedBy>Jia Kim</cp:lastModifiedBy>
  <cp:revision>23</cp:revision>
  <dcterms:created xsi:type="dcterms:W3CDTF">2020-07-23T03:23:29Z</dcterms:created>
  <dcterms:modified xsi:type="dcterms:W3CDTF">2020-07-26T01:49:39Z</dcterms:modified>
</cp:coreProperties>
</file>